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54" r:id="rId3"/>
    <p:sldId id="353" r:id="rId4"/>
    <p:sldId id="351" r:id="rId5"/>
    <p:sldId id="344" r:id="rId6"/>
    <p:sldId id="352" r:id="rId7"/>
    <p:sldId id="355" r:id="rId8"/>
    <p:sldId id="356" r:id="rId9"/>
    <p:sldId id="357" r:id="rId10"/>
    <p:sldId id="359" r:id="rId11"/>
    <p:sldId id="361" r:id="rId12"/>
    <p:sldId id="362" r:id="rId13"/>
    <p:sldId id="360" r:id="rId14"/>
    <p:sldId id="358" r:id="rId15"/>
    <p:sldId id="345" r:id="rId16"/>
    <p:sldId id="363" r:id="rId17"/>
    <p:sldId id="364" r:id="rId18"/>
    <p:sldId id="349" r:id="rId19"/>
    <p:sldId id="346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98" r:id="rId29"/>
    <p:sldId id="376" r:id="rId30"/>
    <p:sldId id="397" r:id="rId31"/>
    <p:sldId id="375" r:id="rId32"/>
    <p:sldId id="373" r:id="rId33"/>
    <p:sldId id="374" r:id="rId34"/>
    <p:sldId id="377" r:id="rId35"/>
    <p:sldId id="378" r:id="rId36"/>
    <p:sldId id="350" r:id="rId37"/>
    <p:sldId id="379" r:id="rId38"/>
    <p:sldId id="380" r:id="rId39"/>
    <p:sldId id="382" r:id="rId40"/>
    <p:sldId id="381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1E7"/>
    <a:srgbClr val="162DCF"/>
    <a:srgbClr val="FFA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11"/>
  </p:normalViewPr>
  <p:slideViewPr>
    <p:cSldViewPr snapToGrid="0" snapToObjects="1">
      <p:cViewPr>
        <p:scale>
          <a:sx n="120" d="100"/>
          <a:sy n="120" d="100"/>
        </p:scale>
        <p:origin x="44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4863-6D25-A348-AE17-4FABEA86A514}" type="datetimeFigureOut">
              <a:rPr lang="it-IT" smtClean="0"/>
              <a:t>30/11/20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80AA-D57F-4E4D-B1E8-455A5C39755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94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80AA-D57F-4E4D-B1E8-455A5C39755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18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6549" y="1890131"/>
            <a:ext cx="8915399" cy="2262781"/>
          </a:xfrm>
        </p:spPr>
        <p:txBody>
          <a:bodyPr>
            <a:normAutofit/>
          </a:bodyPr>
          <a:lstStyle/>
          <a:p>
            <a:r>
              <a:rPr lang="it-IT" dirty="0" smtClean="0"/>
              <a:t>Processi di diffusione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78061" y="4520901"/>
            <a:ext cx="8915399" cy="887440"/>
          </a:xfrm>
        </p:spPr>
        <p:txBody>
          <a:bodyPr>
            <a:normAutofit/>
          </a:bodyPr>
          <a:lstStyle/>
          <a:p>
            <a:r>
              <a:rPr lang="it-IT" dirty="0" smtClean="0"/>
              <a:t>Capitolo 19 del 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Game e configurazioni di equilibrio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8000" y="900613"/>
            <a:ext cx="9598929" cy="5857026"/>
          </a:xfrm>
        </p:spPr>
        <p:txBody>
          <a:bodyPr>
            <a:normAutofit/>
          </a:bodyPr>
          <a:lstStyle/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Cerchiamo, ora di capire, se e quali configurazioni di equilibrio ha il network </a:t>
            </a:r>
            <a:r>
              <a:rPr lang="it-IT" sz="1800" dirty="0" err="1" smtClean="0">
                <a:solidFill>
                  <a:schemeClr val="tx1"/>
                </a:solidFill>
              </a:rPr>
              <a:t>coordination</a:t>
            </a:r>
            <a:r>
              <a:rPr lang="it-IT" sz="1800" dirty="0" smtClean="0">
                <a:solidFill>
                  <a:schemeClr val="tx1"/>
                </a:solidFill>
              </a:rPr>
              <a:t> game che abbiamo appena introdotto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configurazioni, cioè, in cui nessun nodo cambia il proprio stato da B ad A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perché, ricordiamo, assumiamo che nessun nodo “torni indietro” cambiando il proprio stato da A a B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Osserviamo che esistono almeno due configurazioni di equilibrio: quelle banali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quando A non è stato introdotto nella rete, cosicché tutti i nodi sono nello stato B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quando, dopo che A è stato introdotto nella rete, tutti i nodi sono passati nello stato A</a:t>
            </a:r>
            <a:endParaRPr lang="it-IT" sz="1600" dirty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Perché, una volta che A viene introdotto nella rete, esso inizia a diffondersi: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Quando termina il processo di diffusione?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Riesce sempre a raggiungere tutti i nodi?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Oppure, talvolta, la diffusione si blocca prima di aver raggiunto tutti i nodi, in configurazioni di equilibrio intermedie? 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E, in questo caso, </a:t>
            </a:r>
            <a:r>
              <a:rPr lang="it-IT" sz="1600" i="1" dirty="0" smtClean="0">
                <a:solidFill>
                  <a:schemeClr val="tx1"/>
                </a:solidFill>
              </a:rPr>
              <a:t>perché</a:t>
            </a:r>
            <a:r>
              <a:rPr lang="it-IT" sz="1600" dirty="0" smtClean="0">
                <a:solidFill>
                  <a:schemeClr val="tx1"/>
                </a:solidFill>
              </a:rPr>
              <a:t> si blocca? 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Cerchiamo di capire, innanzi tutto, con qualche esempio</a:t>
            </a:r>
            <a:endParaRPr lang="it-IT" sz="1800" dirty="0">
              <a:solidFill>
                <a:schemeClr val="tx1"/>
              </a:solidFill>
            </a:endParaRPr>
          </a:p>
          <a:p>
            <a:pPr marL="342900" lvl="1" indent="-342900"/>
            <a:endParaRPr lang="it-IT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8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Esempi di processi di diffusione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Cerchiamo di capire, innanzi tutto, con qualche esempio</a:t>
                </a:r>
              </a:p>
              <a:p>
                <a:pPr marL="742950" lvl="2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L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o stato A, viene 	forzato 												      all’inizio sui nodi v e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w</a:t>
                </a:r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1200150" lvl="3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questo caso, a=3 e b=2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 è migliore di B</a:t>
                </a:r>
              </a:p>
              <a:p>
                <a:pPr marL="1657350" lvl="4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quindi,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3+2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per adottare A, un 													   nodo deve avere i 2/5 dei 												   vicini nello stato A</a:t>
                </a:r>
              </a:p>
              <a:p>
                <a:pPr marL="1657350" lvl="4" indent="-342900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Perciò, un nodo dopo l’altro, 													 tutti i nodi  della rete													   adottano A</a:t>
                </a: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  <a:blipFill rotWithShape="0">
                <a:blip r:embed="rId2"/>
                <a:stretch>
                  <a:fillRect l="-444" t="-6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4471" r="11673" b="37561"/>
          <a:stretch/>
        </p:blipFill>
        <p:spPr>
          <a:xfrm>
            <a:off x="5597911" y="1249433"/>
            <a:ext cx="5754030" cy="51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9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Diffusione e cascate complete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Altro esempio: 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Caso 1) se a=3 e b=2, ossia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è il caso illustrato in figura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per adottare A, un nodo deve 										   avere i 2/5 dei vicini nello stato A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 questo caso, non tutti i nodi della rete										     adottano A: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come si vede in figura, A non riesce 											   a raggiungere i nodi fuori dell’esagono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Caso 2) se a=4 e b=2, ossia </a:t>
                </a:r>
                <a:r>
                  <a:rPr lang="it-IT" sz="1800" dirty="0">
                    <a:solidFill>
                      <a:schemeClr val="tx1"/>
                    </a:solidFill>
                  </a:rPr>
                  <a:t>q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dopo aver raggiunto tutti i nodi 									       dell’esagono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 è adottato da 2, 11 e 14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poi da 1, 3, 12, 13, 17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infine da 15 e 16</a:t>
                </a:r>
              </a:p>
              <a:p>
                <a:pPr marL="0" indent="-400050"/>
                <a:r>
                  <a:rPr lang="it-IT" dirty="0" smtClean="0">
                    <a:solidFill>
                      <a:schemeClr val="tx1"/>
                    </a:solidFill>
                  </a:rPr>
                  <a:t>Tutti i nodi hanno adottato A!</a:t>
                </a:r>
              </a:p>
              <a:p>
                <a:pPr marL="342900" lvl="1" indent="-342900"/>
                <a:endParaRPr lang="it-IT" sz="18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  <a:blipFill rotWithShape="0">
                <a:blip r:embed="rId2"/>
                <a:stretch>
                  <a:fillRect l="-444" t="-624" b="-7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9544" r="22302" b="27525"/>
          <a:stretch/>
        </p:blipFill>
        <p:spPr>
          <a:xfrm>
            <a:off x="7101624" y="792118"/>
            <a:ext cx="4405305" cy="59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Diffusione e cascate complete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8000" y="900613"/>
            <a:ext cx="9598929" cy="5857026"/>
          </a:xfrm>
        </p:spPr>
        <p:txBody>
          <a:bodyPr>
            <a:normAutofit/>
          </a:bodyPr>
          <a:lstStyle/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Dai due esempi possiamo trarre una serie di conclusioni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intanto, non sempre tutti i nodi si adeguano all’innovazione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poi, se questo accade, possiamo aumentare il beneficio derivante dall’adozione di A per indurre tutti i nodi ad adottarlo</a:t>
            </a:r>
          </a:p>
          <a:p>
            <a:pPr marL="1200150" lvl="3" indent="-342900"/>
            <a:r>
              <a:rPr lang="it-IT" sz="1600" dirty="0" smtClean="0">
                <a:solidFill>
                  <a:schemeClr val="tx1"/>
                </a:solidFill>
              </a:rPr>
              <a:t>ad esempio, possiamo abbassare il costo dell’acquisizione di A</a:t>
            </a:r>
          </a:p>
          <a:p>
            <a:pPr marL="1200150" lvl="3" indent="-342900"/>
            <a:r>
              <a:rPr lang="it-IT" sz="1600" dirty="0" smtClean="0">
                <a:solidFill>
                  <a:schemeClr val="tx1"/>
                </a:solidFill>
              </a:rPr>
              <a:t>aumentandone l’attrattiva!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Ma dovrebbe essere chiaro anche che l’eventualità che tutti i nodi arriveranno ad adottare A dipende dai nodi che scegliamo per forzare lo stato A all’inizio del processo</a:t>
            </a:r>
            <a:endParaRPr lang="it-IT" sz="1800" dirty="0">
              <a:solidFill>
                <a:schemeClr val="tx1"/>
              </a:solidFill>
            </a:endParaRP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dal loro numero 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ma anche dalla loro posizione all’interno della rete</a:t>
            </a:r>
          </a:p>
          <a:p>
            <a:pPr marL="342900" lvl="1" indent="-342900"/>
            <a:r>
              <a:rPr lang="it-IT" sz="1800" dirty="0" smtClean="0">
                <a:solidFill>
                  <a:schemeClr val="tx1"/>
                </a:solidFill>
              </a:rPr>
              <a:t>ad esempio, mantenendo a = 3 e forzando A su 4 nodi (invece che su 2):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se forziamo A sui nodi 7, 8, 2 e 12,  tutti i nodi adotteranno A</a:t>
            </a:r>
          </a:p>
          <a:p>
            <a:pPr marL="742950" lvl="2" indent="-342900"/>
            <a:r>
              <a:rPr lang="it-IT" sz="1600" dirty="0" smtClean="0">
                <a:solidFill>
                  <a:schemeClr val="tx1"/>
                </a:solidFill>
              </a:rPr>
              <a:t>se forziamo A sui nodi 7, 8, 2 e 14 o, peggio ancora, 7, 8, 4 e 5, non tutti i nodi adotteranno A</a:t>
            </a:r>
          </a:p>
          <a:p>
            <a:pPr marL="0" indent="-400050"/>
            <a:r>
              <a:rPr lang="it-IT" dirty="0" smtClean="0">
                <a:solidFill>
                  <a:schemeClr val="tx1"/>
                </a:solidFill>
              </a:rPr>
              <a:t>Come mai?</a:t>
            </a:r>
            <a:endParaRPr lang="it-IT" dirty="0">
              <a:solidFill>
                <a:schemeClr val="tx1"/>
              </a:solidFill>
            </a:endParaRPr>
          </a:p>
          <a:p>
            <a:pPr marL="342900" lvl="1" indent="-342900"/>
            <a:endParaRPr lang="it-IT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39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Diffusione e cascate complete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Prima di procedere, abbiamo bisogno di qualche definizione e di qualche notazione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Inizialmente, lo stato A viene forzato su un certo insieme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V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0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di nodi che chiameremo </a:t>
                </a:r>
                <a:r>
                  <a:rPr lang="it-IT" sz="1800" b="1" i="1" dirty="0" smtClean="0">
                    <a:solidFill>
                      <a:srgbClr val="162DCF"/>
                    </a:solidFill>
                  </a:rPr>
                  <a:t>iniziatori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Come abbiamo visto, una volta che A viene introdotto nella rete, esso inizia a diffondersi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ossia, ha inizio un processo di diffusione che procede </a:t>
                </a:r>
                <a:r>
                  <a:rPr lang="it-IT" sz="1800" i="1" dirty="0" smtClean="0">
                    <a:solidFill>
                      <a:schemeClr val="tx1"/>
                    </a:solidFill>
                  </a:rPr>
                  <a:t>in una sequenza di passi discreti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al passo 1, un insieme 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di vicini di nodi in 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adotta A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al passo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2,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 insieme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di vicini di nodi in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adotta A</a:t>
                </a:r>
              </a:p>
              <a:p>
                <a:pPr marL="742950" lvl="2" indent="-342900"/>
                <a:r>
                  <a:rPr lang="is-IS" sz="16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al passo t, </a:t>
                </a:r>
                <a:r>
                  <a:rPr lang="it-IT" sz="1600" dirty="0">
                    <a:solidFill>
                      <a:schemeClr val="tx1"/>
                    </a:solidFill>
                  </a:rPr>
                  <a:t>un insieme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di vicini di nodi in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adotta A </a:t>
                </a:r>
                <a:r>
                  <a:rPr lang="is-IS" sz="1600" dirty="0" smtClean="0">
                    <a:solidFill>
                      <a:schemeClr val="tx1"/>
                    </a:solidFill>
                  </a:rPr>
                  <a:t>…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marL="0" indent="-400050"/>
                <a:r>
                  <a:rPr lang="it-IT" dirty="0" smtClean="0">
                    <a:solidFill>
                      <a:schemeClr val="tx1"/>
                    </a:solidFill>
                  </a:rPr>
                  <a:t>ossia, indichiamo con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V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i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l’insieme dei nodi che adottano A al passo i</a:t>
                </a:r>
              </a:p>
              <a:p>
                <a:pPr marL="1714500" lvl="4" indent="-400050"/>
                <a:endParaRPr lang="it-IT" sz="800" b="1" dirty="0" smtClean="0">
                  <a:solidFill>
                    <a:srgbClr val="162DCF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Viene generata una </a:t>
                </a:r>
                <a:r>
                  <a:rPr lang="it-IT" sz="1800" b="1" i="1" dirty="0">
                    <a:solidFill>
                      <a:srgbClr val="DD51E7"/>
                    </a:solidFill>
                  </a:rPr>
                  <a:t>cascata completa </a:t>
                </a:r>
                <a:r>
                  <a:rPr lang="it-IT" sz="1800" dirty="0">
                    <a:solidFill>
                      <a:schemeClr val="tx1"/>
                    </a:solidFill>
                  </a:rPr>
                  <a:t>se ad un certo passo t tutti i nodi hanno adottato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A, ossia 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									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se esiste t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 0 tale che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𝐢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𝐭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rgbClr val="DD51E7"/>
                    </a:solidFill>
                  </a:rPr>
                  <a:t>V</a:t>
                </a:r>
                <a:r>
                  <a:rPr lang="it-IT" sz="1800" b="1" baseline="-25000" dirty="0" smtClean="0">
                    <a:solidFill>
                      <a:srgbClr val="DD51E7"/>
                    </a:solidFill>
                  </a:rPr>
                  <a:t>i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= V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  <a:blipFill rotWithShape="0">
                <a:blip r:embed="rId2"/>
                <a:stretch>
                  <a:fillRect l="-444" t="-624" b="-45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28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Cascate e clusters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598929" cy="5868177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Se ripensiamo all’esempio, sembra che l’innovazione abbia difficoltà a uscire dall’“esagono centrale” – i nodi 4, 5, 6, 7, 8, 9, 10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che appare come un gruppo coeso di nodi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qualche modo, in qualche senso, una comunità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vediamo in quale senso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Un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cluster di densità </a:t>
                </a:r>
                <a:r>
                  <a:rPr lang="it-IT" b="1" i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sottoinsieme di nodi 								 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V’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tale che la frazione di vicini che ogni suo 							   nodo ha in V’ è almeno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V’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b="1" i="1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000" b="1" i="1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𝐍</m:t>
                            </m:r>
                            <m:d>
                              <m:dPr>
                                <m:ctrlPr>
                                  <a:rPr lang="it-IT" sz="2000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∩ </m:t>
                            </m:r>
                            <m:sSup>
                              <m:sSupPr>
                                <m:ctrlPr>
                                  <a:rPr lang="it-IT" sz="2000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𝐕</m:t>
                                </m:r>
                              </m:e>
                              <m:sup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num>
                          <m:den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𝐍</m:t>
                            </m:r>
                            <m:d>
                              <m:dPr>
                                <m:ctrlPr>
                                  <a:rPr lang="it-IT" sz="2000" b="1" i="1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1" i="0" smtClean="0">
                                    <a:solidFill>
                                      <a:srgbClr val="DD51E7"/>
                                    </a:solidFill>
                                    <a:latin typeface="Cambria Math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it-IT" sz="2000" b="1" i="0" smtClean="0">
                                <a:solidFill>
                                  <a:srgbClr val="DD51E7"/>
                                </a:solidFill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it-IT" sz="2000" b="1" i="0" smtClean="0">
                            <a:solidFill>
                              <a:srgbClr val="DD51E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il sottoinsieme {4</a:t>
                </a:r>
                <a:r>
                  <a:rPr lang="it-IT" dirty="0">
                    <a:solidFill>
                      <a:schemeClr val="tx1"/>
                    </a:solidFill>
                  </a:rPr>
                  <a:t>, 5, 6, 7, 8, 9,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10} è un cluster di densità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6"/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Osservazione: l’unione di due cluster di densità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ancora un cluster di densità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ad esempio, poiché anche {1, 2, 3} è un cluster di densità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, allora 					 {1, 2, 3, 4</a:t>
                </a:r>
                <a:r>
                  <a:rPr lang="it-IT" dirty="0">
                    <a:solidFill>
                      <a:schemeClr val="tx1"/>
                    </a:solidFill>
                  </a:rPr>
                  <a:t>, 5, 6, 7, 8, 9,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10} </a:t>
                </a:r>
                <a:r>
                  <a:rPr lang="it-IT" dirty="0">
                    <a:solidFill>
                      <a:schemeClr val="tx1"/>
                    </a:solidFill>
                  </a:rPr>
                  <a:t>è un cluster di densità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ESERCIZIO: provare a dimostrare questa proprietà</a:t>
                </a:r>
              </a:p>
              <a:p>
                <a:endParaRPr lang="it-IT" sz="8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598929" cy="5868177"/>
              </a:xfrm>
              <a:blipFill rotWithShape="0">
                <a:blip r:embed="rId2"/>
                <a:stretch>
                  <a:fillRect l="-444" t="-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t="47479" r="24098" b="28130"/>
          <a:stretch/>
        </p:blipFill>
        <p:spPr>
          <a:xfrm>
            <a:off x="7839308" y="1538867"/>
            <a:ext cx="3793205" cy="24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Cascate e clusters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598929" cy="5845876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Notazione: sia </a:t>
                </a:r>
                <a:r>
                  <a:rPr lang="it-IT" sz="1600" dirty="0">
                    <a:solidFill>
                      <a:schemeClr val="tx1"/>
                    </a:solidFill>
                  </a:rPr>
                  <a:t>G=(V,E) un grafo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sia V’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V: indichiamo con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G-V’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il grafo ottenuto rimuovendo da G tutti i nodi in V’ e tutti gli archi incidenti su nodi in V’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sia G=(V,E) un grafo e siano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l’insieme di iniziatori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la soglia di adozione di A: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genera una cascata completa se e solo se G –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un cluster di densità 1-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genera </a:t>
                </a:r>
                <a:r>
                  <a:rPr lang="it-IT" dirty="0">
                    <a:solidFill>
                      <a:schemeClr val="tx1"/>
                    </a:solidFill>
                  </a:rPr>
                  <a:t>una cascata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completa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esistono nodi che non adottano 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Ricordiamo che indichiamo con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 nodi che adottano A al passo i : sia t il passo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t+1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ossia, t+1 è il primo passo in cui A non si diffonde più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Poniamo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4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tutti e soli i nodi che adottano 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esistono </a:t>
                </a:r>
                <a:r>
                  <a:rPr lang="it-IT" dirty="0">
                    <a:solidFill>
                      <a:schemeClr val="tx1"/>
                    </a:solidFill>
                  </a:rPr>
                  <a:t>nodi che non adottano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A, allora, V –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>
                    <a:solidFill>
                      <a:schemeClr val="tx1"/>
                    </a:solidFill>
                  </a:rPr>
                  <a:t>i nodi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-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non adottano A,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per ogni v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V – V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A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&lt;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quindi, poiché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  <m: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sz="18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 = 1, allora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sub>
                        </m:sSub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1-q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V-V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un cluster di densità 1-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V-V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è contenuto in </a:t>
                </a:r>
                <a:r>
                  <a:rPr lang="it-IT" dirty="0">
                    <a:solidFill>
                      <a:schemeClr val="tx1"/>
                    </a:solidFill>
                  </a:rPr>
                  <a:t>G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endParaRPr lang="it-IT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598929" cy="5845876"/>
              </a:xfrm>
              <a:blipFill rotWithShape="0">
                <a:blip r:embed="rId2"/>
                <a:stretch>
                  <a:fillRect l="-444" t="-313" r="-10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4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Cascate e clusters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598929" cy="5879330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sia G=(V,E) un grafo e sia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l’insieme di iniziatori (coloro che adottano inizialmente A) con soglia di adozione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non genera una cascata completa se e solo se G –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un cluster di densità 1-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se </a:t>
                </a:r>
                <a:r>
                  <a:rPr lang="it-IT" dirty="0">
                    <a:solidFill>
                      <a:schemeClr val="tx1"/>
                    </a:solidFill>
                  </a:rPr>
                  <a:t>G –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contiene un cluster di densità 1-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cioè, esiste C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–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tale che, </a:t>
                </a:r>
                <a:r>
                  <a:rPr lang="it-IT" dirty="0">
                    <a:solidFill>
                      <a:schemeClr val="tx1"/>
                    </a:solidFill>
                  </a:rPr>
                  <a:t>per ogni v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1-q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Supponiamo per assurdo che si generi una cascata completa: allora i nodi in C, prima o poi, adotteranno 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Sia t il primo passo tale che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: ossia, per i &lt; t,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esiste u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Poniamo V’ =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≤ </m:t>
                        </m:r>
                        <m:r>
                          <m:rPr>
                            <m:sty m:val="p"/>
                          </m:rPr>
                          <a:rPr lang="it-IT" sz="18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−1 </m:t>
                        </m:r>
                      </m:sub>
                      <m:sup/>
                      <m:e>
                        <m:r>
                          <a:rPr lang="it-IT" sz="1800" b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4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V’ sono tutti i nodi che al passo t-1 sono nello stato A </a:t>
                </a: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e V’ non contiene nodi di C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Allora: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a) poiché C è un cluster di densità 1 –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 , allora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e>
                        </m:d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e>
                        </m:d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&gt; 1-q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b) poiché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allora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e>
                        </m:d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sz="16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p>
                            <m:r>
                              <a:rPr lang="it-IT" sz="16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e>
                        </m:d>
                        <m:r>
                          <a:rPr lang="it-IT" sz="16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q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poiché V’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7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∪ </m:t>
                        </m:r>
                        <m:sSup>
                          <m:sSup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p>
                            <m:r>
                              <a:rPr lang="it-IT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 =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p>
                            <m: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i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e>
                        </m:d>
                        <m: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&gt;1: un assurdo</a:t>
                </a:r>
                <a:endParaRPr lang="it-IT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598929" cy="5879330"/>
              </a:xfrm>
              <a:blipFill rotWithShape="0">
                <a:blip r:embed="rId2"/>
                <a:stretch>
                  <a:fillRect l="-444" t="-5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80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Il ruolo dei </a:t>
            </a:r>
            <a:r>
              <a:rPr lang="it-IT" dirty="0" err="1" smtClean="0">
                <a:solidFill>
                  <a:schemeClr val="tx1"/>
                </a:solidFill>
              </a:rPr>
              <a:t>weak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teorema appena dimostrato mette in luce un nuovo aspetto della dicotomia strong </a:t>
            </a:r>
            <a:r>
              <a:rPr lang="it-IT" dirty="0" err="1" smtClean="0">
                <a:solidFill>
                  <a:schemeClr val="tx1"/>
                </a:solidFill>
              </a:rPr>
              <a:t>ties</a:t>
            </a:r>
            <a:r>
              <a:rPr lang="it-IT" dirty="0" smtClean="0">
                <a:solidFill>
                  <a:schemeClr val="tx1"/>
                </a:solidFill>
              </a:rPr>
              <a:t> / </a:t>
            </a:r>
            <a:r>
              <a:rPr lang="it-IT" dirty="0" err="1" smtClean="0">
                <a:solidFill>
                  <a:schemeClr val="tx1"/>
                </a:solidFill>
              </a:rPr>
              <a:t>weak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ties</a:t>
            </a:r>
            <a:r>
              <a:rPr lang="it-IT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le innovazioni si diffondono con relativa facilità all’interno dei cluster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ossia, quando viaggia lungo strong </a:t>
            </a:r>
            <a:r>
              <a:rPr lang="it-IT" sz="1600" dirty="0" err="1" smtClean="0">
                <a:solidFill>
                  <a:schemeClr val="tx1"/>
                </a:solidFill>
              </a:rPr>
              <a:t>ties</a:t>
            </a:r>
            <a:r>
              <a:rPr lang="it-IT" sz="1600" dirty="0" smtClean="0">
                <a:solidFill>
                  <a:schemeClr val="tx1"/>
                </a:solidFill>
              </a:rPr>
              <a:t> l’innovazione ha un impatto significativo sui nodi che raggiunge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invece, incontrano difficoltà ad uscire dai cluster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ossia</a:t>
            </a:r>
            <a:r>
              <a:rPr lang="it-IT" sz="1600" dirty="0">
                <a:solidFill>
                  <a:schemeClr val="tx1"/>
                </a:solidFill>
              </a:rPr>
              <a:t>, quando viaggia lungo </a:t>
            </a:r>
            <a:r>
              <a:rPr lang="it-IT" sz="1600" dirty="0" err="1" smtClean="0">
                <a:solidFill>
                  <a:schemeClr val="tx1"/>
                </a:solidFill>
              </a:rPr>
              <a:t>weak</a:t>
            </a:r>
            <a:r>
              <a:rPr lang="it-IT" sz="1600" dirty="0" smtClean="0">
                <a:solidFill>
                  <a:schemeClr val="tx1"/>
                </a:solidFill>
              </a:rPr>
              <a:t> </a:t>
            </a:r>
            <a:r>
              <a:rPr lang="it-IT" sz="1600" dirty="0" err="1" smtClean="0">
                <a:solidFill>
                  <a:schemeClr val="tx1"/>
                </a:solidFill>
              </a:rPr>
              <a:t>ties</a:t>
            </a:r>
            <a:r>
              <a:rPr lang="it-IT" sz="1600" dirty="0" smtClean="0">
                <a:solidFill>
                  <a:schemeClr val="tx1"/>
                </a:solidFill>
              </a:rPr>
              <a:t> </a:t>
            </a:r>
            <a:r>
              <a:rPr lang="it-IT" sz="1600" dirty="0">
                <a:solidFill>
                  <a:schemeClr val="tx1"/>
                </a:solidFill>
              </a:rPr>
              <a:t>l’innovazione ha un impatto </a:t>
            </a:r>
            <a:r>
              <a:rPr lang="it-IT" sz="1600" dirty="0" smtClean="0">
                <a:solidFill>
                  <a:schemeClr val="tx1"/>
                </a:solidFill>
              </a:rPr>
              <a:t>debole sui </a:t>
            </a:r>
            <a:r>
              <a:rPr lang="it-IT" sz="1600" dirty="0">
                <a:solidFill>
                  <a:schemeClr val="tx1"/>
                </a:solidFill>
              </a:rPr>
              <a:t>nodi che </a:t>
            </a:r>
            <a:r>
              <a:rPr lang="it-IT" sz="1600" dirty="0" smtClean="0">
                <a:solidFill>
                  <a:schemeClr val="tx1"/>
                </a:solidFill>
              </a:rPr>
              <a:t>raggiunge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Perciò, possiamo concludere che: 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mentre l’esperimento di </a:t>
            </a:r>
            <a:r>
              <a:rPr lang="it-IT" sz="1800" dirty="0" err="1" smtClean="0">
                <a:solidFill>
                  <a:schemeClr val="tx1"/>
                </a:solidFill>
              </a:rPr>
              <a:t>Granovetter</a:t>
            </a:r>
            <a:r>
              <a:rPr lang="it-IT" sz="1800" dirty="0" smtClean="0">
                <a:solidFill>
                  <a:schemeClr val="tx1"/>
                </a:solidFill>
              </a:rPr>
              <a:t> ha permesso di mettere in luce la forza dei </a:t>
            </a:r>
            <a:r>
              <a:rPr lang="it-IT" sz="1800" dirty="0" err="1" smtClean="0">
                <a:solidFill>
                  <a:schemeClr val="tx1"/>
                </a:solidFill>
              </a:rPr>
              <a:t>weak</a:t>
            </a:r>
            <a:r>
              <a:rPr lang="it-IT" sz="1800" dirty="0" smtClean="0">
                <a:solidFill>
                  <a:schemeClr val="tx1"/>
                </a:solidFill>
              </a:rPr>
              <a:t> </a:t>
            </a:r>
            <a:r>
              <a:rPr lang="it-IT" sz="1800" dirty="0" err="1" smtClean="0">
                <a:solidFill>
                  <a:schemeClr val="tx1"/>
                </a:solidFill>
              </a:rPr>
              <a:t>ties</a:t>
            </a:r>
            <a:endParaRPr lang="it-IT" sz="1800" dirty="0" smtClean="0">
              <a:solidFill>
                <a:schemeClr val="tx1"/>
              </a:solidFill>
            </a:endParaRP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in quanto fonte di vantaggi informativi</a:t>
            </a: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lo studio dei processi di diffusione ne evidenzia la debolezza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in quanto ostacolo alla diffusione</a:t>
            </a:r>
          </a:p>
          <a:p>
            <a:endParaRPr lang="de-DE" dirty="0" smtClean="0">
              <a:solidFill>
                <a:schemeClr val="tx1"/>
              </a:solidFill>
            </a:endParaRPr>
          </a:p>
          <a:p>
            <a:pPr lvl="5"/>
            <a:endParaRPr lang="de-DE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4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Clusters e Marketing virale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teorema appena dimostrato mostra che i cluster ostacolano la diffusione virale di un’innovazione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Ci domandiamo, ora, se e come è possibile superare lo stallo nel quale, a causa della presenza di cluster sufficientemente densi, uno stato A smette di diffondersi</a:t>
            </a:r>
          </a:p>
          <a:p>
            <a:r>
              <a:rPr lang="it-IT" dirty="0">
                <a:solidFill>
                  <a:schemeClr val="tx1"/>
                </a:solidFill>
              </a:rPr>
              <a:t>P</a:t>
            </a:r>
            <a:r>
              <a:rPr lang="it-IT" dirty="0" smtClean="0">
                <a:solidFill>
                  <a:schemeClr val="tx1"/>
                </a:solidFill>
              </a:rPr>
              <a:t>ossiamo </a:t>
            </a:r>
            <a:r>
              <a:rPr lang="it-IT" dirty="0">
                <a:solidFill>
                  <a:schemeClr val="tx1"/>
                </a:solidFill>
              </a:rPr>
              <a:t>scegliere gli iniziatori in posizioni in modo che ciascun cluster contenga almeno un iniziatore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e questa è la lezione che abbiamo imparato dal </a:t>
            </a:r>
            <a:r>
              <a:rPr lang="it-IT" dirty="0" smtClean="0">
                <a:solidFill>
                  <a:schemeClr val="tx1"/>
                </a:solidFill>
              </a:rPr>
              <a:t>teorema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Oppure, come abbiamo già visto, è possibile aumentare l’appetibilità di 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esempio, abbassando il suo prezzo di vendita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così da diminuire la soglia di adozione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Ma, dal punto di vista del venditore, abbassare il prezzo di vendita non è una strategia che adotterebbe con molto piacere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Allora, ci domandiamo: quanto alto può essere mantenuto il prezzo perché la diffusione sia comunque virale?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O meglio, </a:t>
            </a:r>
            <a:r>
              <a:rPr lang="it-IT" smtClean="0">
                <a:solidFill>
                  <a:schemeClr val="tx1"/>
                </a:solidFill>
              </a:rPr>
              <a:t>quanto bassa può </a:t>
            </a:r>
            <a:r>
              <a:rPr lang="it-IT" dirty="0" smtClean="0">
                <a:solidFill>
                  <a:schemeClr val="tx1"/>
                </a:solidFill>
              </a:rPr>
              <a:t>essere tenuta la soglia di adozione perché si generi una cascata completa?</a:t>
            </a:r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604" y="353779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Azioni e relazioni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435872"/>
            <a:ext cx="9598929" cy="434046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La presenza di una rete influenza il comportamento degli individui che la popolano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talvolta, modificando il loro comportamento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perché gli individui, proprio in virtù della presenza di una rete, interagiscono fra loro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magari, soltanto osservando il comportamento gli uni degli altri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Molte </a:t>
            </a:r>
            <a:r>
              <a:rPr lang="it-IT" dirty="0">
                <a:solidFill>
                  <a:schemeClr val="tx1"/>
                </a:solidFill>
              </a:rPr>
              <a:t>delle nostre interazioni avvengono a livello locale piuttosto che globale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ci interessa il comportamento degli individui con i quali siamo in relazione, piuttosto che il comportamento dell’intera popolazione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Perciò,</a:t>
            </a:r>
            <a:r>
              <a:rPr lang="it-IT" dirty="0" smtClean="0">
                <a:solidFill>
                  <a:srgbClr val="162DCF"/>
                </a:solidFill>
              </a:rPr>
              <a:t> gli individui che possono influenzare il nostro comportamento sono quelli con i quali siamo in relazione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cerchiamo, ora di entrare nel merito della natura di questa “influenza di rete”</a:t>
            </a:r>
          </a:p>
        </p:txBody>
      </p:sp>
    </p:spTree>
    <p:extLst>
      <p:ext uri="{BB962C8B-B14F-4D97-AF65-F5344CB8AC3E}">
        <p14:creationId xmlns:p14="http://schemas.microsoft.com/office/powerpoint/2010/main" val="198834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Quanto alto</a:t>
                </a:r>
                <a:r>
                  <a:rPr lang="it-IT" dirty="0" smtClean="0">
                    <a:solidFill>
                      <a:srgbClr val="00B050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può essere tenuta la soglia di adozione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perché si generi una cascata completa?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naturalmente,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  <m: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1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Innanzi tutto, dipende dalla struttura della rete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alcune strutture ostacolano maggiormente di altre la generazione di cascate complete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PROBLEMA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dato un grafo G=(V,E), qual è la soglia di adozione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massima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	  in G affinché un “piccolo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”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insieme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di iniziatori di un nuovo stato A generi una     cascata completa?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l valore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prende il nome di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capacità di cascata di G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ma, nel descriverlo siamo stati un po’ imprecisi: cosa significa che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deve essere “piccolo”? Quanto “piccolo”?!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Osservazione: se scegliamo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V, allora, la soglia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1 genera una cascata completa: tutti i nodi sono forzati nello stato A!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 ciò non ha molto senso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is-IS" dirty="0" smtClean="0">
                    <a:solidFill>
                      <a:schemeClr val="tx1"/>
                    </a:solidFill>
                  </a:rPr>
                  <a:t>Richiedendo che q sia “piccolo”, intendiamo che vogliamo che |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|&lt;&lt; |V|</a:t>
                </a:r>
                <a:endParaRPr lang="it-IT" dirty="0" smtClean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10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75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chemeClr val="tx1"/>
                </a:solidFill>
              </a:rPr>
              <a:t>PROBLEMA</a:t>
            </a:r>
            <a:r>
              <a:rPr lang="it-IT" dirty="0" smtClean="0">
                <a:solidFill>
                  <a:schemeClr val="tx1"/>
                </a:solidFill>
              </a:rPr>
              <a:t>: dato un grafo G=(V,E), qual è la soglia di adozione </a:t>
            </a:r>
            <a:r>
              <a:rPr lang="it-IT" i="1" dirty="0" smtClean="0">
                <a:solidFill>
                  <a:schemeClr val="tx1"/>
                </a:solidFill>
              </a:rPr>
              <a:t>massima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q</a:t>
            </a:r>
            <a:r>
              <a:rPr lang="it-IT" baseline="-25000" dirty="0" err="1" smtClean="0">
                <a:solidFill>
                  <a:schemeClr val="tx1"/>
                </a:solidFill>
              </a:rPr>
              <a:t>MAX</a:t>
            </a:r>
            <a:r>
              <a:rPr lang="it-IT" dirty="0" smtClean="0">
                <a:solidFill>
                  <a:schemeClr val="tx1"/>
                </a:solidFill>
              </a:rPr>
              <a:t>  	  in G affinché un “piccolo</a:t>
            </a:r>
            <a:r>
              <a:rPr lang="it-IT" i="1" dirty="0" smtClean="0">
                <a:solidFill>
                  <a:schemeClr val="tx1"/>
                </a:solidFill>
              </a:rPr>
              <a:t>”</a:t>
            </a:r>
            <a:r>
              <a:rPr lang="it-IT" dirty="0" smtClean="0">
                <a:solidFill>
                  <a:schemeClr val="tx1"/>
                </a:solidFill>
              </a:rPr>
              <a:t> insieme V</a:t>
            </a:r>
            <a:r>
              <a:rPr lang="it-IT" baseline="-25000" dirty="0" smtClean="0">
                <a:solidFill>
                  <a:schemeClr val="tx1"/>
                </a:solidFill>
              </a:rPr>
              <a:t>0</a:t>
            </a:r>
            <a:r>
              <a:rPr lang="it-IT" dirty="0" smtClean="0">
                <a:solidFill>
                  <a:schemeClr val="tx1"/>
                </a:solidFill>
              </a:rPr>
              <a:t> di iniziatori di un nuovo stato A generi una     cascata completa?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Ipotesi di lavoro:</a:t>
            </a:r>
          </a:p>
          <a:p>
            <a:r>
              <a:rPr lang="it-IT" dirty="0">
                <a:solidFill>
                  <a:schemeClr val="tx1"/>
                </a:solidFill>
              </a:rPr>
              <a:t>G è un grafo infinito, ossia, contiene un </a:t>
            </a:r>
            <a:r>
              <a:rPr lang="it-IT" b="1" i="1" dirty="0">
                <a:solidFill>
                  <a:srgbClr val="162DCF"/>
                </a:solidFill>
              </a:rPr>
              <a:t>numero infinito di nodi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Vedremo degli esempi in cui G è un grafo </a:t>
            </a:r>
            <a:r>
              <a:rPr lang="it-IT" i="1" dirty="0" smtClean="0">
                <a:solidFill>
                  <a:schemeClr val="tx1"/>
                </a:solidFill>
              </a:rPr>
              <a:t>regolare</a:t>
            </a:r>
            <a:r>
              <a:rPr lang="it-IT" dirty="0" smtClean="0">
                <a:solidFill>
                  <a:schemeClr val="tx1"/>
                </a:solidFill>
              </a:rPr>
              <a:t>, ossia, la struttura del vicinato di un nodo è uguale a quella di tutti gli altri</a:t>
            </a:r>
          </a:p>
          <a:p>
            <a:pPr lvl="2"/>
            <a:r>
              <a:rPr lang="it-IT" dirty="0">
                <a:solidFill>
                  <a:schemeClr val="tx1"/>
                </a:solidFill>
              </a:rPr>
              <a:t>ESEMPIO: G è una catena di infiniti nodi, </a:t>
            </a:r>
            <a:endParaRPr lang="it-IT" dirty="0" smtClean="0">
              <a:solidFill>
                <a:schemeClr val="tx1"/>
              </a:solidFill>
            </a:endParaRP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oppure una griglia di infiniti nodi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l’insieme </a:t>
            </a:r>
            <a:r>
              <a:rPr lang="it-IT" dirty="0">
                <a:solidFill>
                  <a:schemeClr val="tx1"/>
                </a:solidFill>
              </a:rPr>
              <a:t>V</a:t>
            </a:r>
            <a:r>
              <a:rPr lang="it-IT" baseline="-25000" dirty="0">
                <a:solidFill>
                  <a:schemeClr val="tx1"/>
                </a:solidFill>
              </a:rPr>
              <a:t>0</a:t>
            </a:r>
            <a:r>
              <a:rPr lang="it-IT" dirty="0" smtClean="0">
                <a:solidFill>
                  <a:schemeClr val="tx1"/>
                </a:solidFill>
              </a:rPr>
              <a:t> degli iniziatori può essere un qualsiasi insieme </a:t>
            </a:r>
            <a:r>
              <a:rPr lang="it-IT" b="1" i="1" dirty="0" smtClean="0">
                <a:solidFill>
                  <a:srgbClr val="DD51E7"/>
                </a:solidFill>
              </a:rPr>
              <a:t>finito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Cioè: </a:t>
            </a:r>
            <a:r>
              <a:rPr lang="it-IT" dirty="0">
                <a:solidFill>
                  <a:schemeClr val="tx1"/>
                </a:solidFill>
              </a:rPr>
              <a:t>dato un </a:t>
            </a:r>
            <a:r>
              <a:rPr lang="it-IT" dirty="0" smtClean="0">
                <a:solidFill>
                  <a:schemeClr val="tx1"/>
                </a:solidFill>
              </a:rPr>
              <a:t>grafo (regolare) infinito, </a:t>
            </a:r>
            <a:r>
              <a:rPr lang="it-IT" dirty="0">
                <a:solidFill>
                  <a:schemeClr val="tx1"/>
                </a:solidFill>
              </a:rPr>
              <a:t>qual è la soglia di adozione </a:t>
            </a:r>
            <a:r>
              <a:rPr lang="it-IT" i="1" dirty="0">
                <a:solidFill>
                  <a:schemeClr val="tx1"/>
                </a:solidFill>
              </a:rPr>
              <a:t>massima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				 </a:t>
            </a:r>
            <a:r>
              <a:rPr lang="it-IT" dirty="0" err="1" smtClean="0">
                <a:solidFill>
                  <a:schemeClr val="tx1"/>
                </a:solidFill>
              </a:rPr>
              <a:t>q</a:t>
            </a:r>
            <a:r>
              <a:rPr lang="it-IT" baseline="-25000" dirty="0" err="1" smtClean="0">
                <a:solidFill>
                  <a:schemeClr val="tx1"/>
                </a:solidFill>
              </a:rPr>
              <a:t>MAX</a:t>
            </a:r>
            <a:r>
              <a:rPr lang="it-IT" dirty="0" smtClean="0">
                <a:solidFill>
                  <a:schemeClr val="tx1"/>
                </a:solidFill>
              </a:rPr>
              <a:t> in </a:t>
            </a:r>
            <a:r>
              <a:rPr lang="it-IT" dirty="0">
                <a:solidFill>
                  <a:schemeClr val="tx1"/>
                </a:solidFill>
              </a:rPr>
              <a:t>G affinché un </a:t>
            </a:r>
            <a:r>
              <a:rPr lang="it-IT" b="1" i="1" dirty="0" smtClean="0">
                <a:solidFill>
                  <a:srgbClr val="DD51E7"/>
                </a:solidFill>
              </a:rPr>
              <a:t>qualsiasi insieme finito </a:t>
            </a:r>
            <a:r>
              <a:rPr lang="it-IT" b="1" dirty="0">
                <a:solidFill>
                  <a:srgbClr val="DD51E7"/>
                </a:solidFill>
              </a:rPr>
              <a:t>V</a:t>
            </a:r>
            <a:r>
              <a:rPr lang="it-IT" b="1" baseline="-25000" dirty="0">
                <a:solidFill>
                  <a:srgbClr val="DD51E7"/>
                </a:solidFill>
              </a:rPr>
              <a:t>0</a:t>
            </a:r>
            <a:r>
              <a:rPr lang="it-IT" b="1" i="1" dirty="0">
                <a:solidFill>
                  <a:srgbClr val="DD51E7"/>
                </a:solidFill>
              </a:rPr>
              <a:t> di iniziatori </a:t>
            </a:r>
            <a:r>
              <a:rPr lang="it-IT" dirty="0">
                <a:solidFill>
                  <a:schemeClr val="tx1"/>
                </a:solidFill>
              </a:rPr>
              <a:t>di un </a:t>
            </a:r>
            <a:r>
              <a:rPr lang="it-IT" dirty="0" smtClean="0">
                <a:solidFill>
                  <a:schemeClr val="tx1"/>
                </a:solidFill>
              </a:rPr>
              <a:t>					 nuovo </a:t>
            </a:r>
            <a:r>
              <a:rPr lang="it-IT" dirty="0">
                <a:solidFill>
                  <a:schemeClr val="tx1"/>
                </a:solidFill>
              </a:rPr>
              <a:t>stato A generi una </a:t>
            </a:r>
            <a:r>
              <a:rPr lang="it-IT" dirty="0" smtClean="0">
                <a:solidFill>
                  <a:schemeClr val="tx1"/>
                </a:solidFill>
              </a:rPr>
              <a:t>cascata </a:t>
            </a:r>
            <a:r>
              <a:rPr lang="it-IT" dirty="0">
                <a:solidFill>
                  <a:schemeClr val="tx1"/>
                </a:solidFill>
              </a:rPr>
              <a:t>completa?</a:t>
            </a:r>
          </a:p>
          <a:p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3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PROBLEMA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dato </a:t>
                </a:r>
                <a:r>
                  <a:rPr lang="it-IT" dirty="0">
                    <a:solidFill>
                      <a:schemeClr val="tx1"/>
                    </a:solidFill>
                  </a:rPr>
                  <a:t>un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grafo regolare infinito, </a:t>
                </a:r>
                <a:r>
                  <a:rPr lang="it-IT" dirty="0">
                    <a:solidFill>
                      <a:schemeClr val="tx1"/>
                    </a:solidFill>
                  </a:rPr>
                  <a:t>qual è la soglia di adozione </a:t>
                </a:r>
                <a:r>
                  <a:rPr lang="it-IT" i="1" dirty="0">
                    <a:solidFill>
                      <a:schemeClr val="tx1"/>
                    </a:solidFill>
                  </a:rPr>
                  <a:t>massima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in </a:t>
                </a:r>
                <a:r>
                  <a:rPr lang="it-IT" dirty="0">
                    <a:solidFill>
                      <a:schemeClr val="tx1"/>
                    </a:solidFill>
                  </a:rPr>
                  <a:t>G affinché un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qualsiasi insieme finito </a:t>
                </a:r>
                <a:r>
                  <a:rPr lang="it-IT" b="1" dirty="0">
                    <a:solidFill>
                      <a:srgbClr val="DD51E7"/>
                    </a:solidFill>
                  </a:rPr>
                  <a:t>V</a:t>
                </a:r>
                <a:r>
                  <a:rPr lang="it-IT" b="1" baseline="-25000" dirty="0">
                    <a:solidFill>
                      <a:srgbClr val="DD51E7"/>
                    </a:solidFill>
                  </a:rPr>
                  <a:t>0</a:t>
                </a:r>
                <a:r>
                  <a:rPr lang="it-IT" b="1" i="1" dirty="0">
                    <a:solidFill>
                      <a:srgbClr val="DD51E7"/>
                    </a:solidFill>
                  </a:rPr>
                  <a:t> di iniziatori </a:t>
                </a:r>
                <a:r>
                  <a:rPr lang="it-IT" dirty="0">
                    <a:solidFill>
                      <a:schemeClr val="tx1"/>
                    </a:solidFill>
                  </a:rPr>
                  <a:t>di un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 nuovo </a:t>
                </a:r>
                <a:r>
                  <a:rPr lang="it-IT" dirty="0">
                    <a:solidFill>
                      <a:schemeClr val="tx1"/>
                    </a:solidFill>
                  </a:rPr>
                  <a:t>stato A generi una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cascata </a:t>
                </a:r>
                <a:r>
                  <a:rPr lang="it-IT" dirty="0">
                    <a:solidFill>
                      <a:schemeClr val="tx1"/>
                    </a:solidFill>
                  </a:rPr>
                  <a:t>completa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G è una catena infinita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|V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= 1, ossia,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un solo nodo, allora occorre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generare una cascata completa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ma, scegliendo un insieme più grande, è possibile generare una cascata con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it-IT" sz="1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?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No: perché i nodi “al confine” con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i nodi x e y in figura, hanno comunque bisogno di </a:t>
                </a:r>
                <a:r>
                  <a:rPr lang="it-IT" dirty="0">
                    <a:solidFill>
                      <a:schemeClr val="tx1"/>
                    </a:solidFill>
                  </a:rPr>
                  <a:t>q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per passare ad 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in una catena infinita,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 r="-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26785" r="23078" b="60244"/>
          <a:stretch/>
        </p:blipFill>
        <p:spPr>
          <a:xfrm>
            <a:off x="2397512" y="3090955"/>
            <a:ext cx="7382108" cy="72483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5189" r="22855" b="60044"/>
          <a:stretch/>
        </p:blipFill>
        <p:spPr>
          <a:xfrm>
            <a:off x="2430967" y="4329166"/>
            <a:ext cx="7348653" cy="8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G è una griglia infinita</a:t>
                </a: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|V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| = 1, ossia,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contiene un solo nodo, allora 						        occorre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per generare una cascata completa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>
                    <a:solidFill>
                      <a:schemeClr val="tx1"/>
                    </a:solidFill>
                  </a:rPr>
                  <a:t>|V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|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2, </a:t>
                </a:r>
                <a:r>
                  <a:rPr lang="it-IT" dirty="0">
                    <a:solidFill>
                      <a:schemeClr val="tx1"/>
                    </a:solidFill>
                  </a:rPr>
                  <a:t>ossia,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contiene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due nodi, allora,    </a:t>
                </a:r>
                <a:r>
                  <a:rPr lang="it-IT" dirty="0">
                    <a:solidFill>
                      <a:schemeClr val="tx1"/>
                    </a:solidFill>
                  </a:rPr>
                  <a:t>						  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scegliendo i due nodi in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come nodi adiacenti, 						        	      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 riesce a influenzare u, v, x, y  e poi 											a generare </a:t>
                </a:r>
                <a:r>
                  <a:rPr lang="it-IT" dirty="0">
                    <a:solidFill>
                      <a:schemeClr val="tx1"/>
                    </a:solidFill>
                  </a:rPr>
                  <a:t>una cascata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completa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1" t="20381" r="56007" b="29767"/>
          <a:stretch/>
        </p:blipFill>
        <p:spPr>
          <a:xfrm>
            <a:off x="7931108" y="669851"/>
            <a:ext cx="3192254" cy="26218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4" t="20191" r="56325" b="29576"/>
          <a:stretch/>
        </p:blipFill>
        <p:spPr>
          <a:xfrm>
            <a:off x="7931108" y="3535350"/>
            <a:ext cx="3286241" cy="27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1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ESEMPIO: G è una griglia infinita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|V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|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3, allora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scegliendo </a:t>
                </a:r>
                <a:r>
                  <a:rPr lang="it-IT" dirty="0">
                    <a:solidFill>
                      <a:schemeClr val="tx1"/>
                    </a:solidFill>
                  </a:rPr>
                  <a:t>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tre nodi </a:t>
                </a:r>
                <a:r>
                  <a:rPr lang="it-IT" dirty="0">
                    <a:solidFill>
                      <a:schemeClr val="tx1"/>
                    </a:solidFill>
                  </a:rPr>
                  <a:t>in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    come </a:t>
                </a:r>
                <a:r>
                  <a:rPr lang="it-IT" dirty="0">
                    <a:solidFill>
                      <a:schemeClr val="tx1"/>
                    </a:solidFill>
                  </a:rPr>
                  <a:t>nodi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adiacenti, con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si </a:t>
                </a:r>
                <a:r>
                  <a:rPr lang="it-IT" dirty="0">
                    <a:solidFill>
                      <a:schemeClr val="tx1"/>
                    </a:solidFill>
                  </a:rPr>
                  <a:t>riesce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    influenzare v e y, poi u,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w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x,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e così via 					                   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fino a generare </a:t>
                </a:r>
                <a:r>
                  <a:rPr lang="it-IT" dirty="0">
                    <a:solidFill>
                      <a:schemeClr val="tx1"/>
                    </a:solidFill>
                  </a:rPr>
                  <a:t>una cascata completa</a:t>
                </a:r>
              </a:p>
              <a:p>
                <a:pPr lvl="1"/>
                <a:endParaRPr lang="it-IT" sz="18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aumentando </a:t>
                </a:r>
                <a:r>
                  <a:rPr lang="it-IT" dirty="0">
                    <a:solidFill>
                      <a:schemeClr val="tx1"/>
                    </a:solidFill>
                  </a:rPr>
                  <a:t>|V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|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non si riesce ad aumentare 									  la soglia di adozione: una volta influenzati tutti 	          			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i nodi nel rettangolo (giallo) che contiene gli 							        iniziatori, occorre uscire da esso												   e per farlo è necessario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in una griglia infinita,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444" t="-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20952" r="56430" b="29957"/>
          <a:stretch/>
        </p:blipFill>
        <p:spPr>
          <a:xfrm>
            <a:off x="7701862" y="708172"/>
            <a:ext cx="3075209" cy="252676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71" r="56008" b="30338"/>
          <a:stretch/>
        </p:blipFill>
        <p:spPr>
          <a:xfrm>
            <a:off x="7693202" y="3572343"/>
            <a:ext cx="3111424" cy="2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08759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Dai due esempi della catena e della griglia possiamo concludere quanto segue: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la soglia di adozione massima è più bassa nella griglia (che ha una topologia più ricca) che non nella catena (che ha una topologia più povera)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entrambi i casi, essa non supera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cioè, affinché si generi una cascata completa, A deve essere almeno tanto appetibile di B</a:t>
                </a: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i="1" dirty="0" smtClean="0">
                    <a:solidFill>
                      <a:srgbClr val="FF0000"/>
                    </a:solidFill>
                  </a:rPr>
                  <a:t>la soglia di adozione massima è una caratteristica della rete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ovvero, della sua topologia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domanda sorge, a questo punto, spontanea: esistono topologie nelle quali </a:t>
                </a:r>
                <a:r>
                  <a:rPr lang="it-IT" dirty="0">
                    <a:solidFill>
                      <a:schemeClr val="tx1"/>
                    </a:solidFill>
                  </a:rPr>
                  <a:t>la soglia di adozione massima è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maggiore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esistono topologie nei quali innovazioni di qualità mediocre soppiantino uno status quo di qualità migliore?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Fortunatamente, no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087592"/>
              </a:xfrm>
              <a:blipFill rotWithShape="0">
                <a:blip r:embed="rId2"/>
                <a:stretch>
                  <a:fillRect l="-444" t="-719" b="-10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686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087592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i="1" dirty="0">
                    <a:solidFill>
                      <a:schemeClr val="tx1"/>
                    </a:solidFill>
                  </a:rPr>
                  <a:t>la soglia di adozione massima è una caratteristica della </a:t>
                </a:r>
                <a:r>
                  <a:rPr lang="it-IT" i="1" dirty="0" smtClean="0">
                    <a:solidFill>
                      <a:schemeClr val="tx1"/>
                    </a:solidFill>
                  </a:rPr>
                  <a:t>rete,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indicheremo come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q</a:t>
                </a:r>
                <a:r>
                  <a:rPr lang="it-IT" b="1" baseline="-25000" dirty="0" err="1" smtClean="0">
                    <a:solidFill>
                      <a:srgbClr val="FF0000"/>
                    </a:solidFill>
                  </a:rPr>
                  <a:t>G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la soglia di adozione massima di un grafo G</a:t>
                </a:r>
              </a:p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per ogni grafo infinito G=(V,E) i cui nodi hanno grado finito,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Supponiamo per assurdo che esista un insieme finito di iniziatori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che, con soglia di adozione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, generi una cascata competa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al solito, indichiamo con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l’insieme dei nodi che adottano A al passo t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e sia, per ogni t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0, S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≤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l’insieme dei nodi che, al passo t, sono nello stato A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Definiamo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l’interfaccia al passo t</a:t>
                </a:r>
                <a:r>
                  <a:rPr lang="it-IT" sz="18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l’insieme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degli archi che, al passo t, hanno un estremo in S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e l’altro estremo in V-S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t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: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 </a:t>
                </a:r>
                <a:r>
                  <a:rPr lang="it-IT" sz="18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= { (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E: u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S</a:t>
                </a:r>
                <a:r>
                  <a:rPr lang="it-IT" sz="1800" b="1" baseline="-25000" dirty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e v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V-S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}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dimostriamo che,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endParaRPr lang="it-IT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087592"/>
              </a:xfrm>
              <a:blipFill rotWithShape="0">
                <a:blip r:embed="rId2"/>
                <a:stretch>
                  <a:fillRect l="-444" t="-719" r="-10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4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per ogni grafo infinito G=(V,E) i cui nodi hanno grado finito,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Siano </a:t>
                </a:r>
                <a:r>
                  <a:rPr lang="it-IT" dirty="0">
                    <a:solidFill>
                      <a:schemeClr val="tx1"/>
                    </a:solidFill>
                  </a:rPr>
                  <a:t>q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finito: </a:t>
                </a:r>
                <a:r>
                  <a:rPr lang="it-IT" dirty="0">
                    <a:solidFill>
                      <a:schemeClr val="tx1"/>
                    </a:solidFill>
                  </a:rPr>
                  <a:t>consideriamo il processo di diffusione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G che parte da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b="1" dirty="0" smtClean="0">
                    <a:solidFill>
                      <a:srgbClr val="162DCF"/>
                    </a:solidFill>
                  </a:rPr>
                  <a:t>dimostriamo che,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e, per farlo mostriamo che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se </a:t>
                </a:r>
                <a:r>
                  <a:rPr lang="it-IT" sz="18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>
                    <a:solidFill>
                      <a:srgbClr val="162DCF"/>
                    </a:solidFill>
                  </a:rPr>
                  <a:t>t+1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 allora |</a:t>
                </a:r>
                <a:r>
                  <a:rPr lang="it-IT" sz="18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|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esiste un nodo v che adotta A al passo t+1,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e perché un nodo v appartenga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deve esistere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N(v) tale che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ossia, per ogni v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esiste un arco 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tale </a:t>
                </a:r>
                <a:r>
                  <a:rPr lang="it-IT" sz="1600" dirty="0">
                    <a:solidFill>
                      <a:schemeClr val="tx1"/>
                    </a:solidFill>
                  </a:rPr>
                  <a:t>che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per ogni nodo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 , </a:t>
                </a:r>
                <a:r>
                  <a:rPr lang="it-IT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lvl="3"/>
                <a:r>
                  <a:rPr lang="it-IT" sz="1600" dirty="0">
                    <a:solidFill>
                      <a:schemeClr val="tx1"/>
                    </a:solidFill>
                  </a:rPr>
                  <a:t>gli archi incidenti su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 </a:t>
                </a:r>
                <a:r>
                  <a:rPr lang="it-IT" sz="1600" dirty="0">
                    <a:solidFill>
                      <a:schemeClr val="tx1"/>
                    </a:solidFill>
                  </a:rPr>
                  <a:t>il cui altro estremo è in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sono in </a:t>
                </a:r>
                <a:r>
                  <a:rPr lang="it-IT" sz="1600" b="1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ma non in </a:t>
                </a:r>
                <a:r>
                  <a:rPr lang="it-IT" sz="1600" b="1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,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lvl="3"/>
                <a:r>
                  <a:rPr lang="it-IT" sz="1600" dirty="0">
                    <a:solidFill>
                      <a:schemeClr val="tx1"/>
                    </a:solidFill>
                  </a:rPr>
                  <a:t>gli archi incidenti su v il cui altro estremo non è in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 sono in </a:t>
                </a:r>
                <a:r>
                  <a:rPr lang="it-IT" sz="1600" b="1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 ma non in </a:t>
                </a:r>
                <a:r>
                  <a:rPr lang="it-IT" sz="1600" b="1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chemeClr val="tx1"/>
                    </a:solidFill>
                  </a:rPr>
                  <a:t>t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ossia: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= 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–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[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{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(</a:t>
                </a:r>
                <a:r>
                  <a:rPr lang="it-IT" sz="1600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}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]</a:t>
                </a:r>
                <a:r>
                  <a:rPr lang="it-IT" sz="20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2000" b="1" dirty="0" smtClean="0">
                    <a:solidFill>
                      <a:srgbClr val="162DCF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	</m:t>
                    </m:r>
                    <m:nary>
                      <m:naryPr>
                        <m:chr m:val="⋃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{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V – 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}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162DCF"/>
                    </a:solidFill>
                  </a:rPr>
                  <a:t>]</a:t>
                </a:r>
              </a:p>
              <a:p>
                <a:pPr lvl="2"/>
                <a:endParaRPr lang="it-IT" sz="1600" b="1" dirty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  <a:blipFill rotWithShape="0">
                <a:blip r:embed="rId2"/>
                <a:stretch>
                  <a:fillRect l="-4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89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</p:spPr>
            <p:txBody>
              <a:bodyPr>
                <a:normAutofit/>
              </a:bodyPr>
              <a:lstStyle/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esiste un nodo v che adotta A al passo t+1,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r>
                  <a:rPr lang="it-IT" sz="1600" dirty="0" smtClean="0">
                    <a:solidFill>
                      <a:schemeClr val="tx1"/>
                    </a:solidFill>
                  </a:rPr>
                  <a:t>e perché un nodo v appartenga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deve esistere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N(v) tale che </a:t>
                </a:r>
                <a:r>
                  <a:rPr lang="it-IT" sz="1600" dirty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per ogni v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t+1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esiste un arco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tale </a:t>
                </a:r>
                <a:r>
                  <a:rPr lang="it-IT" dirty="0">
                    <a:solidFill>
                      <a:schemeClr val="tx1"/>
                    </a:solidFill>
                  </a:rPr>
                  <a:t>che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S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dirty="0">
                    <a:solidFill>
                      <a:schemeClr val="tx1"/>
                    </a:solidFill>
                  </a:rPr>
                  <a:t>per ogni nodo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>
                    <a:solidFill>
                      <a:srgbClr val="00B050"/>
                    </a:solidFill>
                  </a:rPr>
                  <a:t> 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gli archi incidenti su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 </a:t>
                </a:r>
                <a:r>
                  <a:rPr lang="it-IT" sz="1600" dirty="0">
                    <a:solidFill>
                      <a:schemeClr val="tx1"/>
                    </a:solidFill>
                  </a:rPr>
                  <a:t>il cui altro estremo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      in </a:t>
                </a:r>
                <a:r>
                  <a:rPr lang="it-IT" sz="1600" dirty="0">
                    <a:solidFill>
                      <a:schemeClr val="tx1"/>
                    </a:solidFill>
                  </a:rPr>
                  <a:t>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sono in </a:t>
                </a:r>
                <a:r>
                  <a:rPr lang="it-IT" sz="1600" b="1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600" dirty="0">
                    <a:solidFill>
                      <a:schemeClr val="tx1"/>
                    </a:solidFill>
                  </a:rPr>
                  <a:t> ma non in </a:t>
                </a:r>
                <a:r>
                  <a:rPr lang="it-IT" sz="1600" b="1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400" dirty="0" smtClean="0">
                    <a:solidFill>
                      <a:schemeClr val="tx1"/>
                    </a:solidFill>
                  </a:rPr>
                  <a:t>come (</a:t>
                </a:r>
                <a:r>
                  <a:rPr lang="it-IT" sz="1400" dirty="0" err="1" smtClean="0">
                    <a:solidFill>
                      <a:schemeClr val="tx1"/>
                    </a:solidFill>
                  </a:rPr>
                  <a:t>u,v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) in figura </a:t>
                </a:r>
                <a:endParaRPr lang="it-IT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gli archi incidenti su v il cui altro estremo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               non </a:t>
                </a:r>
                <a:r>
                  <a:rPr lang="it-IT" sz="1600" dirty="0">
                    <a:solidFill>
                      <a:schemeClr val="tx1"/>
                    </a:solidFill>
                  </a:rPr>
                  <a:t>è in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 sono in </a:t>
                </a:r>
                <a:r>
                  <a:rPr lang="it-IT" sz="1600" b="1" dirty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>
                    <a:solidFill>
                      <a:schemeClr val="tx1"/>
                    </a:solidFill>
                  </a:rPr>
                  <a:t> ma non in </a:t>
                </a:r>
                <a:r>
                  <a:rPr lang="it-IT" sz="1600" b="1" dirty="0" err="1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 smtClean="0">
                    <a:solidFill>
                      <a:schemeClr val="tx1"/>
                    </a:solidFill>
                  </a:rPr>
                  <a:t>t</a:t>
                </a:r>
                <a:endParaRPr lang="it-IT" sz="1600" b="1" baseline="-25000" dirty="0" smtClean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400" dirty="0" smtClean="0">
                    <a:solidFill>
                      <a:schemeClr val="tx1"/>
                    </a:solidFill>
                  </a:rPr>
                  <a:t>come  (</a:t>
                </a:r>
                <a:r>
                  <a:rPr lang="it-IT" sz="14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) in figura 																						Fig. gli archi di interfaccia sono disegnati </a:t>
                </a:r>
                <a:r>
                  <a:rPr lang="it-IT" sz="1400" dirty="0" smtClean="0">
                    <a:solidFill>
                      <a:srgbClr val="162DCF"/>
                    </a:solidFill>
                  </a:rPr>
                  <a:t>blu</a:t>
                </a:r>
              </a:p>
              <a:p>
                <a:pPr lvl="2"/>
                <a:endParaRPr lang="it-IT" sz="1600" b="1" baseline="-250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it-IT" sz="1600" b="1" baseline="-250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:r>
                  <a:rPr lang="it-IT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b="1" baseline="-25000" dirty="0">
                    <a:solidFill>
                      <a:srgbClr val="162DCF"/>
                    </a:solidFill>
                  </a:rPr>
                  <a:t>t+1 </a:t>
                </a:r>
                <a:r>
                  <a:rPr lang="it-IT" b="1" dirty="0">
                    <a:solidFill>
                      <a:srgbClr val="162DCF"/>
                    </a:solidFill>
                  </a:rPr>
                  <a:t>=  </a:t>
                </a:r>
                <a:r>
                  <a:rPr lang="it-IT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– [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{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u,v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t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} ]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	</m:t>
                    </m:r>
                    <m:nary>
                      <m:naryPr>
                        <m:chr m:val="⋃"/>
                        <m:supHide m:val="on"/>
                        <m:ctrlPr>
                          <a:rPr lang="it-IT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{ (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z,v</a:t>
                </a:r>
                <a:r>
                  <a:rPr lang="it-IT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>
                    <a:solidFill>
                      <a:srgbClr val="162DCF"/>
                    </a:solidFill>
                  </a:rPr>
                  <a:t>E :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z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V – S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} ]</a:t>
                </a:r>
              </a:p>
              <a:p>
                <a:pPr lvl="1"/>
                <a:endParaRPr lang="it-IT" sz="1800" b="1" dirty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  <a:blipFill rotWithShape="0">
                <a:blip r:embed="rId2"/>
                <a:stretch>
                  <a:fillRect l="-249" t="-5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3" t="17717" r="37297" b="38520"/>
          <a:stretch/>
        </p:blipFill>
        <p:spPr>
          <a:xfrm>
            <a:off x="7314118" y="1903227"/>
            <a:ext cx="4264997" cy="21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per ogni grafo infinito G=(V,E) i cui nodi hanno grado finito,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Siano </a:t>
                </a:r>
                <a:r>
                  <a:rPr lang="it-IT" dirty="0">
                    <a:solidFill>
                      <a:schemeClr val="tx1"/>
                    </a:solidFill>
                  </a:rPr>
                  <a:t>q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finito: </a:t>
                </a:r>
                <a:r>
                  <a:rPr lang="it-IT" dirty="0">
                    <a:solidFill>
                      <a:schemeClr val="tx1"/>
                    </a:solidFill>
                  </a:rPr>
                  <a:t>consideriamo il processo di diffusione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G che parte da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b="1" dirty="0" smtClean="0">
                    <a:solidFill>
                      <a:srgbClr val="162DCF"/>
                    </a:solidFill>
                  </a:rPr>
                  <a:t>dimostriamo che,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</a:p>
              <a:p>
                <a:pPr lvl="6"/>
                <a:endParaRPr lang="it-IT" sz="800" b="1" baseline="-25000" dirty="0" smtClean="0">
                  <a:solidFill>
                    <a:srgbClr val="162DCF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esiste un nodo v che adotta A al passo t+1,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			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	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= 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–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[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	</m:t>
                    </m:r>
                    <m:nary>
                      <m:naryPr>
                        <m:chr m:val="⋃"/>
                        <m:supHide m:val="on"/>
                        <m:ctrlPr>
                          <a:rPr lang="it-IT" sz="16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]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poiché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se v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con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allora { 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{ 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S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 =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   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se </a:t>
                </a:r>
                <a:r>
                  <a:rPr lang="it-IT" sz="1600" dirty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z</a:t>
                </a:r>
                <a:r>
                  <a:rPr lang="it-IT" sz="1600" dirty="0">
                    <a:solidFill>
                      <a:schemeClr val="tx1"/>
                    </a:solidFill>
                  </a:rPr>
                  <a:t> con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v,z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allora { 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sz="16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V 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t+1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(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u,z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V 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} =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 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|{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}| 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 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|{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									         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ossia: 																	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= 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|{ (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)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 :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it-IT" sz="1600" b="1" baseline="-25000" dirty="0">
                        <a:solidFill>
                          <a:srgbClr val="162DCF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it-IT" sz="1600" b="1" baseline="-25000" dirty="0">
                        <a:solidFill>
                          <a:srgbClr val="162DCF"/>
                        </a:solidFill>
                      </a:rPr>
                      <m:t> 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}|+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|{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}|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  <a:blipFill rotWithShape="0">
                <a:blip r:embed="rId2"/>
                <a:stretch>
                  <a:fillRect l="-436" b="-5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8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Omofilia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Abbiamo già incontrato il fenomeno della chiusura triadica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la tendenza a che si stabiliscano relazioni fra gli individui che hanno una relazione forte con uno stesso individuo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Questo fenomeno è strettamente connesso al concetto di omofilia che si esplica in due direzioni: 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 un </a:t>
            </a:r>
            <a:r>
              <a:rPr lang="it-IT" dirty="0">
                <a:solidFill>
                  <a:schemeClr val="tx1"/>
                </a:solidFill>
              </a:rPr>
              <a:t>senso, </a:t>
            </a:r>
            <a:r>
              <a:rPr lang="it-IT" dirty="0" smtClean="0">
                <a:solidFill>
                  <a:schemeClr val="tx1"/>
                </a:solidFill>
              </a:rPr>
              <a:t>è la tendenza a connetterci con gli individui che ci assomigliano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esempio, un individuo tende a non stabilire relazioni con chi ha idee politiche opposte alle sue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anche: se amo il mare, diventerò amico con la gente che incontro al mare (e che, dunque, come me ama il mare)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questo per numerose ragioni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selezione: tendo ad essere amico a chi mi somiglia, perché sto meglio con chi mi somiglia che non con chi è diverso da me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opportunità: se amo il mare, difficilmente, nelle mie vacanze, incontrerò gli amanti della montagna</a:t>
            </a: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6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per ogni grafo infinito G=(V,E) i cui nodi hanno grado finito,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Siano </a:t>
                </a:r>
                <a:r>
                  <a:rPr lang="it-IT" dirty="0">
                    <a:solidFill>
                      <a:schemeClr val="tx1"/>
                    </a:solidFill>
                  </a:rPr>
                  <a:t>q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finito: </a:t>
                </a:r>
                <a:r>
                  <a:rPr lang="it-IT" dirty="0">
                    <a:solidFill>
                      <a:schemeClr val="tx1"/>
                    </a:solidFill>
                  </a:rPr>
                  <a:t>consideriamo il processo di diffusione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G che parte da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b="1" dirty="0" smtClean="0">
                    <a:solidFill>
                      <a:srgbClr val="162DCF"/>
                    </a:solidFill>
                  </a:rPr>
                  <a:t>dimostriamo che,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</a:p>
              <a:p>
                <a:pPr lvl="6"/>
                <a:endParaRPr lang="it-IT" sz="800" b="1" baseline="-25000" dirty="0" smtClean="0">
                  <a:solidFill>
                    <a:srgbClr val="162DCF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esiste un nodo v che adotta A al passo t+1,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			</a:t>
                </a:r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	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= 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|{ (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)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 :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r>
                      <m:rPr>
                        <m:nor/>
                      </m:rPr>
                      <a:rPr lang="it-IT" sz="1600" b="1" dirty="0">
                        <a:solidFill>
                          <a:srgbClr val="162DCF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it-IT" sz="1600" b="1" baseline="-25000" dirty="0">
                        <a:solidFill>
                          <a:srgbClr val="162DCF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it-IT" sz="1600" b="1" baseline="-25000" dirty="0">
                        <a:solidFill>
                          <a:srgbClr val="162DCF"/>
                        </a:solidFill>
                      </a:rPr>
                      <m:t>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}|+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|{ 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}|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ma	</a:t>
                </a:r>
                <a:r>
                  <a:rPr lang="it-IT" sz="1600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{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}| =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e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	|{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u,v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E : u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V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}| =|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		</a:t>
                </a:r>
                <a:endParaRPr lang="it-IT" sz="2000" b="1" dirty="0" smtClean="0">
                  <a:solidFill>
                    <a:srgbClr val="162DCF"/>
                  </a:solidFill>
                </a:endParaRPr>
              </a:p>
              <a:p>
                <a:pPr lvl="6"/>
                <a:endParaRPr lang="it-IT" sz="800" b="1" dirty="0" smtClean="0">
                  <a:solidFill>
                    <a:srgbClr val="162DCF"/>
                  </a:solidFill>
                </a:endParaRPr>
              </a:p>
              <a:p>
                <a:pPr lvl="3"/>
                <a:r>
                  <a:rPr lang="it-IT" sz="1400" dirty="0" smtClean="0">
                    <a:solidFill>
                      <a:schemeClr val="tx1"/>
                    </a:solidFill>
                  </a:rPr>
                  <a:t>perché, per ogni </a:t>
                </a:r>
                <a:r>
                  <a:rPr lang="it-IT" sz="1400" dirty="0"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V</a:t>
                </a:r>
                <a:r>
                  <a:rPr lang="it-IT" sz="14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400" dirty="0">
                    <a:solidFill>
                      <a:schemeClr val="tx1"/>
                    </a:solidFill>
                  </a:rPr>
                  <a:t> , (</a:t>
                </a:r>
                <a:r>
                  <a:rPr lang="it-IT" sz="1400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sz="14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 err="1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400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se e solo se u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>
                    <a:solidFill>
                      <a:schemeClr val="tx1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S</a:t>
                </a:r>
                <a:r>
                  <a:rPr lang="it-IT" sz="1400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, 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            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400" dirty="0">
                    <a:solidFill>
                      <a:schemeClr val="tx1"/>
                    </a:solidFill>
                  </a:rPr>
                  <a:t>(</a:t>
                </a:r>
                <a:r>
                  <a:rPr lang="it-IT" sz="1400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sz="1400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400" baseline="-25000" dirty="0" smtClean="0">
                    <a:solidFill>
                      <a:schemeClr val="tx1"/>
                    </a:solidFill>
                  </a:rPr>
                  <a:t>t+1</a:t>
                </a:r>
                <a:r>
                  <a:rPr lang="it-IT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400" dirty="0">
                    <a:solidFill>
                      <a:schemeClr val="tx1"/>
                    </a:solidFill>
                  </a:rPr>
                  <a:t>se e solo se u </a:t>
                </a:r>
                <a14:m>
                  <m:oMath xmlns:m="http://schemas.openxmlformats.org/officeDocument/2006/math">
                    <m:r>
                      <a:rPr lang="it-IT" sz="1400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N(v)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</a:rPr>
                  <a:t> S</a:t>
                </a:r>
                <a:r>
                  <a:rPr lang="it-IT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:endParaRPr lang="it-IT" sz="1400" dirty="0" smtClean="0">
                  <a:solidFill>
                    <a:schemeClr val="tx1"/>
                  </a:solidFill>
                </a:endParaRPr>
              </a:p>
              <a:p>
                <a:pPr lvl="5"/>
                <a:endParaRPr lang="it-IT" sz="8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ossia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= 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endParaRPr lang="it-IT" sz="1400" dirty="0">
                  <a:solidFill>
                    <a:schemeClr val="tx1"/>
                  </a:solidFill>
                </a:endParaRPr>
              </a:p>
              <a:p>
                <a:pPr lvl="2"/>
                <a:endParaRPr lang="it-IT" sz="1600" b="1" dirty="0">
                  <a:solidFill>
                    <a:srgbClr val="162DCF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696" y="811402"/>
                <a:ext cx="9778480" cy="5935085"/>
              </a:xfrm>
              <a:blipFill rotWithShape="0">
                <a:blip r:embed="rId2"/>
                <a:stretch>
                  <a:fillRect l="-436" b="-3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44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689758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per ogni grafo infinito G=(V,E) i cui nodi hanno grado finito,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</a:t>
                </a:r>
                <a:r>
                  <a:rPr lang="it-IT" dirty="0">
                    <a:solidFill>
                      <a:schemeClr val="tx1"/>
                    </a:solidFill>
                  </a:rPr>
                  <a:t>Siano q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finito: </a:t>
                </a:r>
                <a:r>
                  <a:rPr lang="it-IT" dirty="0">
                    <a:solidFill>
                      <a:schemeClr val="tx1"/>
                    </a:solidFill>
                  </a:rPr>
                  <a:t>consideriamo il processo di diffusione in G che parte da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b="1" dirty="0" smtClean="0">
                    <a:solidFill>
                      <a:srgbClr val="162DCF"/>
                    </a:solidFill>
                  </a:rPr>
                  <a:t>dimostriamo che,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se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esiste un nodo v che adotta A al passo t+1,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 V</a:t>
                </a:r>
                <a:r>
                  <a:rPr lang="it-IT" sz="16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endParaRPr lang="it-IT" sz="16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= 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per ogni v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deve essere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</m:sub>
                        </m:sSub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20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20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</a:rPr>
                  <a:t> 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ossia, 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&gt;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 </a:t>
                </a:r>
                <a:r>
                  <a:rPr lang="it-IT" sz="1600" dirty="0">
                    <a:solidFill>
                      <a:schemeClr val="tx1"/>
                    </a:solidFill>
                  </a:rPr>
                  <a:t>&gt;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4"/>
                <a:r>
                  <a:rPr lang="it-IT" sz="1400" dirty="0" smtClean="0">
                    <a:solidFill>
                      <a:schemeClr val="tx1"/>
                    </a:solidFill>
                  </a:rPr>
                  <a:t>perché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</m:sub>
                        </m:sSub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4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16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</m:sub>
                        </m:sSub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600" b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1600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400" dirty="0" smtClean="0">
                    <a:solidFill>
                      <a:schemeClr val="tx1"/>
                    </a:solidFill>
                  </a:rPr>
                  <a:t> = 1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allora: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= 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8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8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8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it-IT" sz="1600" b="1" i="0" smtClean="0">
                        <a:solidFill>
                          <a:srgbClr val="162DCF"/>
                        </a:solidFill>
                        <a:latin typeface="Cambria Math" charset="0"/>
                      </a:rPr>
                      <m:t>( 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-|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) 		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&lt;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𝐯</m:t>
                        </m:r>
                        <m:r>
                          <a:rPr lang="it-IT" sz="1600" b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𝐭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it-IT" sz="1600" b="1">
                                <a:solidFill>
                                  <a:srgbClr val="162DC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it-IT" sz="16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it-IT" sz="1600" b="1">
                        <a:solidFill>
                          <a:srgbClr val="162DCF"/>
                        </a:solidFill>
                        <a:latin typeface="Cambria Math" charset="0"/>
                      </a:rPr>
                      <m:t>( |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N(v)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S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600" b="1">
                        <a:solidFill>
                          <a:srgbClr val="162DCF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-|</a:t>
                </a:r>
                <a:r>
                  <a:rPr lang="it-IT" sz="1600" b="1" dirty="0" err="1">
                    <a:solidFill>
                      <a:srgbClr val="162DCF"/>
                    </a:solidFill>
                  </a:rPr>
                  <a:t>N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(v) –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S</a:t>
                </a:r>
                <a:r>
                  <a:rPr lang="it-IT" sz="1600" b="1" baseline="-25000" dirty="0" smtClean="0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 </a:t>
                </a:r>
                <a:r>
                  <a:rPr lang="it-IT" sz="1600" dirty="0">
                    <a:solidFill>
                      <a:schemeClr val="tx1"/>
                    </a:solidFill>
                  </a:rPr>
                  <a:t>) &lt;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|          </a:t>
                </a:r>
                <a:r>
                  <a:rPr lang="it-IT" sz="1400" b="1" dirty="0" smtClean="0">
                    <a:solidFill>
                      <a:srgbClr val="00B050"/>
                    </a:solidFill>
                  </a:rPr>
                  <a:t>“&lt;“ perché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V</a:t>
                </a:r>
                <a:r>
                  <a:rPr lang="it-IT" sz="1400" b="1" baseline="-25000" dirty="0">
                    <a:solidFill>
                      <a:srgbClr val="00B050"/>
                    </a:solidFill>
                  </a:rPr>
                  <a:t>t+1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it-IT" sz="1400" b="1" dirty="0" smtClean="0">
                    <a:solidFill>
                      <a:srgbClr val="00B050"/>
                    </a:solidFill>
                  </a:rPr>
                  <a:t> e </a:t>
                </a:r>
                <a:r>
                  <a:rPr lang="it-IT" b="1" dirty="0" smtClean="0">
                    <a:solidFill>
                      <a:srgbClr val="00B050"/>
                    </a:solidFill>
                  </a:rPr>
                  <a:t>S</a:t>
                </a:r>
                <a:r>
                  <a:rPr lang="it-IT" b="1" baseline="-25000" dirty="0" smtClean="0">
                    <a:solidFill>
                      <a:srgbClr val="00B05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it-IT" sz="1400" b="1" i="0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sz="14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00B050"/>
                    </a:solidFill>
                  </a:rPr>
                  <a:t>S</a:t>
                </a:r>
                <a:r>
                  <a:rPr lang="it-IT" b="1" baseline="-25000" dirty="0" smtClean="0">
                    <a:solidFill>
                      <a:srgbClr val="00B050"/>
                    </a:solidFill>
                  </a:rPr>
                  <a:t>t+1</a:t>
                </a:r>
                <a:endParaRPr lang="it-IT" sz="1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689758"/>
              </a:xfrm>
              <a:blipFill rotWithShape="0">
                <a:blip r:embed="rId2"/>
                <a:stretch>
                  <a:fillRect l="-444" r="-508" b="-33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514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Capacità di cascata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41453" y="844856"/>
                <a:ext cx="9598929" cy="5923934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chemeClr val="tx1"/>
                    </a:solidFill>
                  </a:rPr>
                  <a:t>Teorema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per ogni grafo infinito G=(V,E) i cui nodi hanno grado finito,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G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u="sng" dirty="0" smtClean="0">
                    <a:solidFill>
                      <a:schemeClr val="tx1"/>
                    </a:solidFill>
                  </a:rPr>
                  <a:t>Dimostrazione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. </a:t>
                </a:r>
                <a:r>
                  <a:rPr lang="it-IT" dirty="0">
                    <a:solidFill>
                      <a:schemeClr val="tx1"/>
                    </a:solidFill>
                  </a:rPr>
                  <a:t>Siano q 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finito: </a:t>
                </a:r>
                <a:r>
                  <a:rPr lang="it-IT" dirty="0">
                    <a:solidFill>
                      <a:schemeClr val="tx1"/>
                    </a:solidFill>
                  </a:rPr>
                  <a:t>consideriamo il processo di diffusione in G che parte da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abbiamo dimostrato che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, 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per ogni t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0,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|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| oppure </a:t>
                </a:r>
                <a:r>
                  <a:rPr lang="it-IT" sz="1800" b="1" dirty="0" err="1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 smtClean="0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endParaRPr lang="it-IT" b="1" dirty="0">
                  <a:solidFill>
                    <a:srgbClr val="162DCF"/>
                  </a:solidFill>
                </a:endParaRPr>
              </a:p>
              <a:p>
                <a:pPr lvl="1"/>
                <a:r>
                  <a:rPr lang="it-IT" sz="1800" dirty="0" smtClean="0">
                    <a:solidFill>
                      <a:schemeClr val="tx1"/>
                    </a:solidFill>
                  </a:rPr>
                  <a:t>poiché V0 è un insieme finito e i nodi di G hanno grado finito, allora l’interfaccia </a:t>
                </a:r>
                <a:r>
                  <a:rPr lang="it-IT" sz="1800" dirty="0">
                    <a:solidFill>
                      <a:schemeClr val="tx1"/>
                    </a:solidFill>
                  </a:rPr>
                  <a:t>iniziale ha dimensione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finita, ossia,|</a:t>
                </a:r>
                <a:r>
                  <a:rPr lang="it-IT" sz="1800" dirty="0" smtClean="0">
                    <a:solidFill>
                      <a:schemeClr val="tx1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| = k, per qualche k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it-IT" sz="1800" dirty="0" smtClean="0">
                    <a:solidFill>
                      <a:schemeClr val="tx1"/>
                    </a:solidFill>
                  </a:rPr>
                  <a:t>allora l’eventualità </a:t>
                </a:r>
                <a:r>
                  <a:rPr lang="it-IT" sz="18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800" b="1" dirty="0" smtClean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non può verificarsi per più di k passi</a:t>
                </a: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perché ogni volta che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anche 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</a:t>
                </a:r>
                <a:r>
                  <a:rPr lang="it-IT" sz="16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b="1" dirty="0">
                    <a:solidFill>
                      <a:srgbClr val="162DCF"/>
                    </a:solidFill>
                  </a:rPr>
                  <a:t> |</a:t>
                </a:r>
                <a:r>
                  <a:rPr lang="it-IT" sz="1600" b="1" dirty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600" b="1" baseline="-25000" dirty="0">
                    <a:solidFill>
                      <a:srgbClr val="162DCF"/>
                    </a:solidFill>
                  </a:rPr>
                  <a:t>t+1</a:t>
                </a:r>
                <a:r>
                  <a:rPr lang="it-IT" sz="1600" b="1" dirty="0">
                    <a:solidFill>
                      <a:srgbClr val="162DCF"/>
                    </a:solidFill>
                  </a:rPr>
                  <a:t>| </a:t>
                </a:r>
                <a:endParaRPr lang="it-IT" sz="1600" b="1" dirty="0" smtClean="0">
                  <a:solidFill>
                    <a:srgbClr val="162DCF"/>
                  </a:solidFill>
                </a:endParaRP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e la dimensione dell’interfaccia non può essere &lt; 0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      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(neanche = 0 in tempo finito su un grafo infinito, peraltro)</a:t>
                </a:r>
              </a:p>
              <a:p>
                <a:pPr lvl="2"/>
                <a:r>
                  <a:rPr lang="it-IT" sz="1800" dirty="0" smtClean="0">
                    <a:solidFill>
                      <a:schemeClr val="tx1"/>
                    </a:solidFill>
                  </a:rPr>
                  <a:t>allora, esiste T tale che, per ogni t </a:t>
                </a:r>
                <a14:m>
                  <m:oMath xmlns:m="http://schemas.openxmlformats.org/officeDocument/2006/math">
                    <m:r>
                      <a:rPr lang="it-IT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 smtClean="0">
                    <a:solidFill>
                      <a:schemeClr val="tx1"/>
                    </a:solidFill>
                  </a:rPr>
                  <a:t> T, </a:t>
                </a:r>
                <a:r>
                  <a:rPr lang="it-IT" sz="1800" b="1" dirty="0" err="1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err="1">
                    <a:solidFill>
                      <a:srgbClr val="162DCF"/>
                    </a:solidFill>
                  </a:rPr>
                  <a:t>t</a:t>
                </a:r>
                <a:r>
                  <a:rPr lang="it-IT" sz="1800" b="1" dirty="0">
                    <a:solidFill>
                      <a:srgbClr val="162DCF"/>
                    </a:solidFill>
                  </a:rPr>
                  <a:t>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= </a:t>
                </a:r>
                <a:r>
                  <a:rPr lang="it-IT" sz="1800" b="1" dirty="0" smtClean="0">
                    <a:solidFill>
                      <a:srgbClr val="162DCF"/>
                    </a:solidFill>
                    <a:latin typeface="Ayuthaya" charset="-34"/>
                    <a:ea typeface="Ayuthaya" charset="-34"/>
                    <a:cs typeface="Ayuthaya" charset="-34"/>
                  </a:rPr>
                  <a:t>I</a:t>
                </a:r>
                <a:r>
                  <a:rPr lang="it-IT" sz="1800" b="1" baseline="-25000" dirty="0" smtClean="0">
                    <a:solidFill>
                      <a:srgbClr val="162DCF"/>
                    </a:solidFill>
                  </a:rPr>
                  <a:t>t+1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ossia, dal passo T la diffusione si interrompe</a:t>
                </a:r>
              </a:p>
              <a:p>
                <a:pPr lvl="2"/>
                <a:r>
                  <a:rPr lang="it-IT" sz="1800" dirty="0" smtClean="0">
                    <a:solidFill>
                      <a:schemeClr val="tx1"/>
                    </a:solidFill>
                  </a:rPr>
                  <a:t>ma in un grafo infinito una cascata completa può verificarsi solo in seguito a un processo di diffusione infinito, </a:t>
                </a:r>
              </a:p>
              <a:p>
                <a:pPr lvl="2"/>
                <a:r>
                  <a:rPr lang="it-IT" sz="1800" dirty="0">
                    <a:solidFill>
                      <a:schemeClr val="tx1"/>
                    </a:solidFill>
                  </a:rPr>
                  <a:t>allora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non genera una cascata completa. 					    QED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1453" y="844856"/>
                <a:ext cx="9598929" cy="5923934"/>
              </a:xfrm>
              <a:blipFill rotWithShape="0">
                <a:blip r:embed="rId2"/>
                <a:stretch>
                  <a:fillRect l="-444" r="-10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63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Nodi eterogenei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087592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modello di </a:t>
            </a:r>
            <a:r>
              <a:rPr lang="it-IT" dirty="0">
                <a:solidFill>
                  <a:schemeClr val="tx1"/>
                </a:solidFill>
              </a:rPr>
              <a:t>diffusione </a:t>
            </a:r>
            <a:r>
              <a:rPr lang="it-IT" dirty="0" smtClean="0">
                <a:solidFill>
                  <a:schemeClr val="tx1"/>
                </a:solidFill>
              </a:rPr>
              <a:t>considerato fino ad ora è un modello uniforme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tutti i nodi associano lo stesso beneficio reciproco nell’adottare A o 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è, rispettivamente, a o b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Tuttavia, questo modello è poco realistico: ciascun individuo nella rete ha un proprio beneficio nell’adottare A o 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può dipendere, ad esempio, dalle sue capacità di adattarsi al nuovo stato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Allora, per ogni nodo u nella rete, </a:t>
            </a:r>
            <a:r>
              <a:rPr lang="it-IT" dirty="0" err="1" smtClean="0">
                <a:solidFill>
                  <a:schemeClr val="tx1"/>
                </a:solidFill>
              </a:rPr>
              <a:t>a</a:t>
            </a:r>
            <a:r>
              <a:rPr lang="it-IT" baseline="-25000" dirty="0" err="1" smtClean="0">
                <a:solidFill>
                  <a:schemeClr val="tx1"/>
                </a:solidFill>
              </a:rPr>
              <a:t>u</a:t>
            </a:r>
            <a:r>
              <a:rPr lang="it-IT" dirty="0" smtClean="0">
                <a:solidFill>
                  <a:schemeClr val="tx1"/>
                </a:solidFill>
              </a:rPr>
              <a:t> e </a:t>
            </a:r>
            <a:r>
              <a:rPr lang="it-IT" dirty="0" err="1" smtClean="0">
                <a:solidFill>
                  <a:schemeClr val="tx1"/>
                </a:solidFill>
              </a:rPr>
              <a:t>b</a:t>
            </a:r>
            <a:r>
              <a:rPr lang="it-IT" baseline="-25000" dirty="0" err="1" smtClean="0">
                <a:solidFill>
                  <a:schemeClr val="tx1"/>
                </a:solidFill>
              </a:rPr>
              <a:t>u</a:t>
            </a:r>
            <a:r>
              <a:rPr lang="it-IT" dirty="0" smtClean="0">
                <a:solidFill>
                  <a:schemeClr val="tx1"/>
                </a:solidFill>
              </a:rPr>
              <a:t> sono il beneficio che u ottiene nel relazionarsi, rispettivamente, con un nodo che adotta A o con un nodo che adotta B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assumiamo, cioè, </a:t>
            </a:r>
            <a:r>
              <a:rPr lang="it-IT" dirty="0">
                <a:solidFill>
                  <a:schemeClr val="tx1"/>
                </a:solidFill>
              </a:rPr>
              <a:t>che il beneficio reciproco di adottare A o B </a:t>
            </a:r>
            <a:r>
              <a:rPr lang="it-IT" dirty="0" smtClean="0">
                <a:solidFill>
                  <a:schemeClr val="tx1"/>
                </a:solidFill>
              </a:rPr>
              <a:t>da parte dei nodi adiacenti u e v sia </a:t>
            </a:r>
            <a:r>
              <a:rPr lang="it-IT" dirty="0">
                <a:solidFill>
                  <a:schemeClr val="tx1"/>
                </a:solidFill>
              </a:rPr>
              <a:t>quello  illustrato in tabella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lvl="6"/>
            <a:endParaRPr lang="it-IT" sz="800" dirty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t="64900" r="62879" b="10156"/>
          <a:stretch/>
        </p:blipFill>
        <p:spPr>
          <a:xfrm>
            <a:off x="4220741" y="4873083"/>
            <a:ext cx="3217122" cy="17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8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Nodi eterogenei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96848" y="867160"/>
                <a:ext cx="9598929" cy="5511338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 ogni nodo u nella rete,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sono il 								    beneficio che u ottiene nel relazionarsi, 						     rispettivamente, con un nodo che 									   adotta A o con un nodo che adotta B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un nodo v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nello stato B passa allo 								   stato A sulla base del valore 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v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sub>
                        </m:sSub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figura, accanto a ogni nodo v è indicata 									  la sua soglia di adesione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v</a:t>
                </a:r>
                <a:endParaRPr lang="it-IT" baseline="-25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Osserviamo: anche se il nodo 1 è in posizione 							    centrale, non riuscirebbe a portare nessuno in A 								  se non fosse che q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0,1 è molto piccolo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Allora,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non è sufficiente scegliere gli iniziatori 	         							    in base alla loro centralità nella rete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occorre anche considerare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la loro possibilità di 							  avere accesso a nodi facilmente influenzabili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6848" y="867160"/>
                <a:ext cx="9598929" cy="5511338"/>
              </a:xfrm>
              <a:blipFill rotWithShape="0">
                <a:blip r:embed="rId2"/>
                <a:stretch>
                  <a:fillRect l="-444" t="-5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t="16863" r="21989" b="26304"/>
          <a:stretch/>
        </p:blipFill>
        <p:spPr>
          <a:xfrm>
            <a:off x="7705493" y="867160"/>
            <a:ext cx="4038532" cy="57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91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Nodi eterogenei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96848" y="867160"/>
                <a:ext cx="9598929" cy="5511338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smtClean="0">
                    <a:solidFill>
                      <a:srgbClr val="162DCF"/>
                    </a:solidFill>
                  </a:rPr>
                  <a:t>Non è sufficiente scegliere gli iniziatori 	                       						</a:t>
                </a:r>
                <a:r>
                  <a:rPr lang="it-IT" b="1" dirty="0">
                    <a:solidFill>
                      <a:srgbClr val="162DCF"/>
                    </a:solidFill>
                  </a:rPr>
                  <a:t>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in base alla loro centralità nella rete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occorre anche considerare </a:t>
                </a:r>
                <a:r>
                  <a:rPr lang="it-IT" b="1" i="1" dirty="0" smtClean="0">
                    <a:solidFill>
                      <a:srgbClr val="DD51E7"/>
                    </a:solidFill>
                  </a:rPr>
                  <a:t>la loro possibilità di 							  avere accesso a nodi facilmente influenzabili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Così, nel caso nodi eterogenei, la struttura 								     che impedisce la generazione di una 									     cascata completa è il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blocking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cluster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V’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 è un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blocking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cluster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se, per ogni v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V’,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  																		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p>
                          <m:sSupPr>
                            <m:ctrlPr>
                              <a:rPr lang="it-IT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0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𝐯</m:t>
                            </m:r>
                          </m:e>
                        </m:d>
                        <m:r>
                          <a:rPr lang="it-IT" sz="20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FF0000"/>
                    </a:solidFill>
                  </a:rPr>
                  <a:t> 1 – 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q</a:t>
                </a:r>
                <a:r>
                  <a:rPr lang="it-IT" b="1" baseline="-25000" dirty="0" err="1" smtClean="0">
                    <a:solidFill>
                      <a:srgbClr val="FF0000"/>
                    </a:solidFill>
                  </a:rPr>
                  <a:t>v</a:t>
                </a:r>
                <a:endParaRPr lang="it-IT" b="1" baseline="-25000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Infatti:</a:t>
                </a:r>
              </a:p>
              <a:p>
                <a:r>
                  <a:rPr lang="it-IT" b="1" dirty="0">
                    <a:solidFill>
                      <a:schemeClr val="tx1"/>
                    </a:solidFill>
                  </a:rPr>
                  <a:t>Teorema</a:t>
                </a:r>
                <a:r>
                  <a:rPr lang="it-IT" dirty="0">
                    <a:solidFill>
                      <a:schemeClr val="tx1"/>
                    </a:solidFill>
                  </a:rPr>
                  <a:t>. sia G=(V,E) un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grafo. Nel modello a								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nodi eterogenei, l’insieme di iniziatori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0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V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     non </a:t>
                </a:r>
                <a:r>
                  <a:rPr lang="it-IT" dirty="0">
                    <a:solidFill>
                      <a:schemeClr val="tx1"/>
                    </a:solidFill>
                  </a:rPr>
                  <a:t>genera una cascata completa se e solo se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                       G </a:t>
                </a:r>
                <a:r>
                  <a:rPr lang="it-IT" dirty="0">
                    <a:solidFill>
                      <a:schemeClr val="tx1"/>
                    </a:solidFill>
                  </a:rPr>
                  <a:t>– V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contiene un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blocking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cluster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dimostrazione per esercizio!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6848" y="867160"/>
                <a:ext cx="9598929" cy="5511338"/>
              </a:xfrm>
              <a:blipFill rotWithShape="0">
                <a:blip r:embed="rId2"/>
                <a:stretch>
                  <a:fillRect l="-444" t="-5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t="16863" r="21989" b="26304"/>
          <a:stretch/>
        </p:blipFill>
        <p:spPr>
          <a:xfrm>
            <a:off x="7705493" y="867160"/>
            <a:ext cx="4038532" cy="57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Azione collettiva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150" y="867160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Vogliamo, ora, mostrare come modellare mediante processi di diffusione situazioni nelle quali è richiesto che un’azione abbia luogo </a:t>
            </a:r>
            <a:r>
              <a:rPr lang="it-IT" i="1" dirty="0" smtClean="0">
                <a:solidFill>
                  <a:schemeClr val="tx1"/>
                </a:solidFill>
              </a:rPr>
              <a:t>collettivamente</a:t>
            </a:r>
          </a:p>
          <a:p>
            <a:pPr lvl="6"/>
            <a:endParaRPr lang="it-IT" sz="800" i="1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Supponiamo che si voglia organizzare una protesta contro un regime dittatoriale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sanguinoso!</a:t>
            </a:r>
            <a:endParaRPr lang="it-IT" sz="2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Ciascun individuo, ragionevolmente, decide di aderire alla protesta solo se sa con certezza che un numero sufficientemente elevato di individui aderirà alla protesta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altrimenti, a fronte del rischio di una repressione feroce non si avrebbe neanche la ragionevole speranza di riuscire a cambiare lo stato delle cose</a:t>
            </a:r>
          </a:p>
          <a:p>
            <a:pPr lvl="8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Poiché l’ambientazione è quella di una dittatura, possiamo ben pensare che la libertà di stampa sia ostacolata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che, in generale, le comunicazioni siano rese difficoltose	</a:t>
            </a:r>
          </a:p>
          <a:p>
            <a:pPr lvl="7"/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Ma perché i regimi totalitari sono, generalmente, così interessati a ostacolare le comunicazioni?!</a:t>
            </a:r>
          </a:p>
        </p:txBody>
      </p:sp>
    </p:spTree>
    <p:extLst>
      <p:ext uri="{BB962C8B-B14F-4D97-AF65-F5344CB8AC3E}">
        <p14:creationId xmlns:p14="http://schemas.microsoft.com/office/powerpoint/2010/main" val="925447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Azione collettiva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150" y="867160"/>
            <a:ext cx="9598929" cy="554041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MODELLO: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ogni nodo v sceglie una “soglia di confidenza” </a:t>
            </a:r>
            <a:r>
              <a:rPr lang="it-IT" dirty="0" err="1" smtClean="0">
                <a:solidFill>
                  <a:schemeClr val="tx1"/>
                </a:solidFill>
              </a:rPr>
              <a:t>k</a:t>
            </a:r>
            <a:r>
              <a:rPr lang="it-IT" baseline="-25000" dirty="0" err="1" smtClean="0">
                <a:solidFill>
                  <a:schemeClr val="tx1"/>
                </a:solidFill>
              </a:rPr>
              <a:t>v</a:t>
            </a:r>
            <a:r>
              <a:rPr lang="it-IT" dirty="0" smtClean="0">
                <a:solidFill>
                  <a:schemeClr val="tx1"/>
                </a:solidFill>
              </a:rPr>
              <a:t>: aderirà alla protesta solo se almeno </a:t>
            </a:r>
            <a:r>
              <a:rPr lang="it-IT" dirty="0" err="1">
                <a:solidFill>
                  <a:schemeClr val="tx1"/>
                </a:solidFill>
              </a:rPr>
              <a:t>k</a:t>
            </a:r>
            <a:r>
              <a:rPr lang="it-IT" baseline="-25000" dirty="0" err="1">
                <a:solidFill>
                  <a:schemeClr val="tx1"/>
                </a:solidFill>
              </a:rPr>
              <a:t>v</a:t>
            </a:r>
            <a:r>
              <a:rPr lang="it-IT" baseline="-25000" dirty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individui aderiranno alla protesta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se oltre a lui, aderiranno </a:t>
            </a:r>
            <a:r>
              <a:rPr lang="it-IT" dirty="0">
                <a:solidFill>
                  <a:schemeClr val="tx1"/>
                </a:solidFill>
              </a:rPr>
              <a:t>altri </a:t>
            </a:r>
            <a:r>
              <a:rPr lang="it-IT" dirty="0" err="1" smtClean="0">
                <a:solidFill>
                  <a:schemeClr val="tx1"/>
                </a:solidFill>
              </a:rPr>
              <a:t>k</a:t>
            </a:r>
            <a:r>
              <a:rPr lang="it-IT" baseline="-25000" dirty="0" err="1" smtClean="0">
                <a:solidFill>
                  <a:schemeClr val="tx1"/>
                </a:solidFill>
              </a:rPr>
              <a:t>v</a:t>
            </a:r>
            <a:r>
              <a:rPr lang="it-IT" baseline="-25000" dirty="0" smtClean="0">
                <a:solidFill>
                  <a:schemeClr val="tx1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– 1 individui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ma, poiché le comunicazioni circolano con difficoltà nella rete, le uniche informazioni che v può ottenere sono circa l’adesione o meno alla protesta da parte degli individui con i quali ha una relazione personale, ovvero, i suoi vicini nel grafo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da ciascun nodo u in </a:t>
            </a:r>
            <a:r>
              <a:rPr lang="it-IT" dirty="0" err="1" smtClean="0">
                <a:solidFill>
                  <a:schemeClr val="tx1"/>
                </a:solidFill>
              </a:rPr>
              <a:t>N</a:t>
            </a:r>
            <a:r>
              <a:rPr lang="it-IT" dirty="0" smtClean="0">
                <a:solidFill>
                  <a:schemeClr val="tx1"/>
                </a:solidFill>
              </a:rPr>
              <a:t>(v), v può sapere </a:t>
            </a:r>
            <a:r>
              <a:rPr lang="it-IT" sz="1600" dirty="0" smtClean="0">
                <a:solidFill>
                  <a:schemeClr val="tx1"/>
                </a:solidFill>
              </a:rPr>
              <a:t>quale sia la soglia di adesione di u 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e, assumendo che siano strong </a:t>
            </a:r>
            <a:r>
              <a:rPr lang="it-IT" sz="1600" dirty="0" err="1" smtClean="0">
                <a:solidFill>
                  <a:schemeClr val="tx1"/>
                </a:solidFill>
              </a:rPr>
              <a:t>ties</a:t>
            </a:r>
            <a:r>
              <a:rPr lang="it-IT" sz="1600" dirty="0" smtClean="0">
                <a:solidFill>
                  <a:schemeClr val="tx1"/>
                </a:solidFill>
              </a:rPr>
              <a:t>, v sa che i vicini gli comunicano la loro vera soglia di adesione – v si fida dei suoi amici!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non può sapere se u ha o meno dei vicini che non siano anche suoi vicini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non può neanche sapere se u aderirà alla protesta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sono informazioni pericolose, e ognuno le tiene per sé!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 base a quel che vede, v può solo provare a dedurre cosa faranno i suoi vicini</a:t>
            </a:r>
          </a:p>
          <a:p>
            <a:pPr lvl="5"/>
            <a:endParaRPr lang="it-IT" sz="800" i="1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Vediamo ora, con qualche esempio, in che modo i nodi arrivano a prendere una decisione</a:t>
            </a:r>
            <a:endParaRPr lang="it-IT" sz="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93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Azione collettiva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150" y="1282390"/>
            <a:ext cx="9598929" cy="512518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Nella figura nel riquadro rosa: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x non aderisce – non ha abbastanza vicini!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v ha bisogno di due vicini che aderiscano: ma vede che x vuole che almeno 3 vicini aderiscano per aderire a sua volta e, poiché v vede 							  di x i soli vicini che hanno in comune (il nodo u), 							       non può sapere se x aderirà o meno e, quindi, 								            v non aderisce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u sarebbe sufficiente che uno solo dei suoi vicini 						      aderisse. Per lo stesso ragionamento fatto da v,									   u non può sapere se x aderirà o meno. </a:t>
            </a:r>
            <a:r>
              <a:rPr lang="it-IT" dirty="0">
                <a:solidFill>
                  <a:schemeClr val="tx1"/>
                </a:solidFill>
              </a:rPr>
              <a:t>I</a:t>
            </a:r>
            <a:r>
              <a:rPr lang="it-IT" dirty="0" smtClean="0">
                <a:solidFill>
                  <a:schemeClr val="tx1"/>
                </a:solidFill>
              </a:rPr>
              <a:t>noltre, 									   u sa che v ha bisogno di almeno due vicini che 							  aderiscano per aderire, ma non può sapere se 									   v dispone di informazioni supplementari circa							    l’adesione di x: perciò, non può dedurre che 							                    v parteciperà. Di conseguenza, neanche u aderisce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8625" r="76515" b="63836"/>
          <a:stretch/>
        </p:blipFill>
        <p:spPr>
          <a:xfrm>
            <a:off x="8143393" y="2641991"/>
            <a:ext cx="2970539" cy="27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Azione collettiva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150" y="867160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Nella </a:t>
            </a:r>
            <a:r>
              <a:rPr lang="it-IT" dirty="0">
                <a:solidFill>
                  <a:schemeClr val="tx1"/>
                </a:solidFill>
              </a:rPr>
              <a:t>figura nel riquadro </a:t>
            </a:r>
            <a:r>
              <a:rPr lang="it-IT" dirty="0" smtClean="0">
                <a:solidFill>
                  <a:schemeClr val="tx1"/>
                </a:solidFill>
              </a:rPr>
              <a:t>blu: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questo caso è un po’ più complesso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 vede che </a:t>
            </a:r>
            <a:r>
              <a:rPr lang="it-IT" dirty="0" err="1" smtClean="0">
                <a:solidFill>
                  <a:schemeClr val="tx1"/>
                </a:solidFill>
              </a:rPr>
              <a:t>k</a:t>
            </a:r>
            <a:r>
              <a:rPr lang="it-IT" baseline="-25000" dirty="0" err="1" smtClean="0">
                <a:solidFill>
                  <a:schemeClr val="tx1"/>
                </a:solidFill>
              </a:rPr>
              <a:t>v</a:t>
            </a:r>
            <a:r>
              <a:rPr lang="it-IT" dirty="0" smtClean="0">
                <a:solidFill>
                  <a:schemeClr val="tx1"/>
                </a:solidFill>
              </a:rPr>
              <a:t> = </a:t>
            </a:r>
            <a:r>
              <a:rPr lang="it-IT" dirty="0" err="1" smtClean="0">
                <a:solidFill>
                  <a:schemeClr val="tx1"/>
                </a:solidFill>
              </a:rPr>
              <a:t>k</a:t>
            </a:r>
            <a:r>
              <a:rPr lang="it-IT" baseline="-25000" dirty="0" err="1" smtClean="0">
                <a:solidFill>
                  <a:schemeClr val="tx1"/>
                </a:solidFill>
              </a:rPr>
              <a:t>x</a:t>
            </a:r>
            <a:r>
              <a:rPr lang="it-IT" dirty="0" smtClean="0">
                <a:solidFill>
                  <a:schemeClr val="tx1"/>
                </a:solidFill>
              </a:rPr>
              <a:t> = 3 e capisce che loro tre (u, v e x) potrebbero aderire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u non vede y, </a:t>
            </a:r>
            <a:r>
              <a:rPr lang="it-IT" dirty="0">
                <a:solidFill>
                  <a:schemeClr val="tx1"/>
                </a:solidFill>
              </a:rPr>
              <a:t>non </a:t>
            </a:r>
            <a:r>
              <a:rPr lang="it-IT" dirty="0" smtClean="0">
                <a:solidFill>
                  <a:schemeClr val="tx1"/>
                </a:solidFill>
              </a:rPr>
              <a:t>sa se v </a:t>
            </a:r>
            <a:r>
              <a:rPr lang="it-IT" dirty="0">
                <a:solidFill>
                  <a:schemeClr val="tx1"/>
                </a:solidFill>
              </a:rPr>
              <a:t>ha o meno dei </a:t>
            </a:r>
            <a:r>
              <a:rPr lang="it-IT" dirty="0" smtClean="0">
                <a:solidFill>
                  <a:schemeClr val="tx1"/>
                </a:solidFill>
              </a:rPr>
              <a:t>vicini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quindi, non sa se v può dedurre che almeno due dei suoi vicini aderiranno 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poiché u ha bisogno di certezze, u non aderisce!</a:t>
            </a:r>
          </a:p>
          <a:p>
            <a:pPr lvl="4"/>
            <a:endParaRPr lang="it-IT" sz="800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Poiché il grafo è perfettamente simmetrico, 								 nessuno aderisce alla protesta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anche se, qualora avessero avuto accesso 									   a informazioni complete, la protesta 									       avrebbe avuto luogo!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9" t="7827" r="37713" b="63038"/>
          <a:stretch/>
        </p:blipFill>
        <p:spPr>
          <a:xfrm>
            <a:off x="7337502" y="3033131"/>
            <a:ext cx="3011747" cy="2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Omofilia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Il fenomeno della chiusura triadica è strettamente connesso al concetto di omofilia che si esplica in due direzioni: 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N</a:t>
            </a:r>
            <a:r>
              <a:rPr lang="it-IT" dirty="0" smtClean="0">
                <a:solidFill>
                  <a:schemeClr val="tx1"/>
                </a:solidFill>
              </a:rPr>
              <a:t>ell’altro senso, è la tendenza </a:t>
            </a:r>
            <a:r>
              <a:rPr lang="it-IT" i="1" dirty="0" smtClean="0">
                <a:solidFill>
                  <a:schemeClr val="tx1"/>
                </a:solidFill>
              </a:rPr>
              <a:t>diventare simili </a:t>
            </a:r>
            <a:r>
              <a:rPr lang="it-IT" dirty="0" smtClean="0">
                <a:solidFill>
                  <a:schemeClr val="tx1"/>
                </a:solidFill>
              </a:rPr>
              <a:t>agli individui con i quali siamo in relazione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ad </a:t>
            </a:r>
            <a:r>
              <a:rPr lang="it-IT" dirty="0" smtClean="0">
                <a:solidFill>
                  <a:schemeClr val="tx1"/>
                </a:solidFill>
              </a:rPr>
              <a:t>assumere i loro </a:t>
            </a:r>
            <a:r>
              <a:rPr lang="it-IT" dirty="0">
                <a:solidFill>
                  <a:schemeClr val="tx1"/>
                </a:solidFill>
              </a:rPr>
              <a:t>stessi </a:t>
            </a:r>
            <a:r>
              <a:rPr lang="it-IT" dirty="0" smtClean="0">
                <a:solidFill>
                  <a:schemeClr val="tx1"/>
                </a:solidFill>
              </a:rPr>
              <a:t>gusti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ad adeguarci ai loro comportamenti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a diventare amici dei loro amici!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La motivazione soggiacente a questa tendenza è l’esigenza di ridurre la tensione sociale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non si può stare sempre a litigare se andare a vedere un thriller o una commedia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prima o poi, uno dei due amici si farà piacere il genere che piace all’altro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Ma c’è anche una motivazione assolutamente razionale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 tutti i miei amici acquistano un nuovo sistema operativo, io, che li stimo (sono miei amici!) assumo che sia una buona idea e lo acquisto a mia volta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inoltre, se mi tenessi il mio vecchio sistema operativo, magari non potrei più scambiare file con loro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it-IT" dirty="0" smtClean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9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smtClean="0">
                <a:solidFill>
                  <a:schemeClr val="tx1"/>
                </a:solidFill>
              </a:rPr>
              <a:t>Azione collettiva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150" y="867160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Nella </a:t>
            </a:r>
            <a:r>
              <a:rPr lang="it-IT" dirty="0">
                <a:solidFill>
                  <a:schemeClr val="tx1"/>
                </a:solidFill>
              </a:rPr>
              <a:t>figura nel riquadro </a:t>
            </a:r>
            <a:r>
              <a:rPr lang="it-IT" dirty="0" smtClean="0">
                <a:solidFill>
                  <a:schemeClr val="tx1"/>
                </a:solidFill>
              </a:rPr>
              <a:t>rosso: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u, v, x si vedono l’un l’altro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così, u sa che v e x, per partecipare, hanno bisogno che altri due partecipino</a:t>
            </a:r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u sa anche che anche v e x sanno esattamente le stesse cose che sa egli stesso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… siamo in una situazione “io so che tu sai che io so”...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e, poiché si fidano uno dell’altro,</a:t>
            </a:r>
          </a:p>
          <a:p>
            <a:pPr lvl="1"/>
            <a:r>
              <a:rPr lang="is-IS" dirty="0">
                <a:solidFill>
                  <a:schemeClr val="tx1"/>
                </a:solidFill>
              </a:rPr>
              <a:t>partecipano tutti e tre!</a:t>
            </a:r>
            <a:endParaRPr lang="it-IT" dirty="0">
              <a:solidFill>
                <a:schemeClr val="tx1"/>
              </a:solidFill>
            </a:endParaRPr>
          </a:p>
          <a:p>
            <a:pPr lvl="2"/>
            <a:r>
              <a:rPr lang="is-IS" sz="1600" dirty="0">
                <a:solidFill>
                  <a:schemeClr val="tx1"/>
                </a:solidFill>
              </a:rPr>
              <a:t>S</a:t>
            </a:r>
            <a:r>
              <a:rPr lang="is-IS" sz="1600" dirty="0" smtClean="0">
                <a:solidFill>
                  <a:schemeClr val="tx1"/>
                </a:solidFill>
              </a:rPr>
              <a:t>enza aver bisogno di conoscere altro della rete...</a:t>
            </a:r>
          </a:p>
          <a:p>
            <a:pPr lvl="2"/>
            <a:r>
              <a:rPr lang="is-IS" sz="1600" dirty="0" smtClean="0">
                <a:solidFill>
                  <a:schemeClr val="tx1"/>
                </a:solidFill>
              </a:rPr>
              <a:t>ossia, indipendentemente da y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t="49136" r="75850" b="23525"/>
          <a:stretch/>
        </p:blipFill>
        <p:spPr>
          <a:xfrm>
            <a:off x="8329960" y="2966223"/>
            <a:ext cx="3002525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Azione collettiva: conclusioni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63756" y="1190545"/>
            <a:ext cx="9142860" cy="4886869"/>
          </a:xfrm>
        </p:spPr>
        <p:txBody>
          <a:bodyPr>
            <a:normAutofit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In assenza di comunicazioni adeguate che abbiano luogo nella rete, l’azione collettiva si verifica difficilmente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ecco perché i regimi dittatoriali tendono a favorire </a:t>
            </a:r>
            <a:r>
              <a:rPr lang="it-IT" sz="1600" i="1" dirty="0" smtClean="0">
                <a:solidFill>
                  <a:srgbClr val="162DCF"/>
                </a:solidFill>
              </a:rPr>
              <a:t>l’ignoranza pluralistica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che permette di concludere erroneamente che pochi individui abbiano una certa opinione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come accadeva nell’esempio nel riquadro blu</a:t>
            </a:r>
          </a:p>
          <a:p>
            <a:pPr lvl="1"/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Invece, l’esempio nel riquadro rosso permette di osservare l’importanza di disporre di </a:t>
            </a:r>
            <a:r>
              <a:rPr lang="it-IT" u="sng" dirty="0" smtClean="0">
                <a:solidFill>
                  <a:schemeClr val="tx1"/>
                </a:solidFill>
              </a:rPr>
              <a:t>una base di conoscenza comune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i giornali, la pubblicità, ecc. , non solo diffondono informazioni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permettono che tutti siano coscienti del fatto che un certo messaggio è conosciuto da tutti</a:t>
            </a:r>
          </a:p>
          <a:p>
            <a:pPr lvl="1"/>
            <a:r>
              <a:rPr lang="is-IS" sz="1600" dirty="0" smtClean="0">
                <a:solidFill>
                  <a:schemeClr val="tx1"/>
                </a:solidFill>
              </a:rPr>
              <a:t>innescando il meccanismo del </a:t>
            </a:r>
            <a:r>
              <a:rPr lang="is-IS" dirty="0">
                <a:solidFill>
                  <a:schemeClr val="tx1"/>
                </a:solidFill>
              </a:rPr>
              <a:t>“io so che tu sai che io so”...</a:t>
            </a:r>
            <a:endParaRPr lang="is-I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0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63756" y="1045579"/>
            <a:ext cx="9142860" cy="5266011"/>
          </a:xfrm>
        </p:spPr>
        <p:txBody>
          <a:bodyPr>
            <a:normAutofit lnSpcReduction="10000"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Fino ad ora abbiamo considerato i due stati A e B mutuamente esclusivi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ciascun nodo o è nello stato A o è nello stato B</a:t>
            </a:r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non può trovarsi, simultaneamente, nello stato A e nello stato B</a:t>
            </a:r>
            <a:endParaRPr lang="it-IT" sz="800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Tuttavia, non è infrequente che due stati possano coesistere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ad esempio, se installo un nuovo sistema operativo sul mio computer, posso comunque avere un altro computer con il vecchio sistema operativo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oppure, nelle regioni di confine la popolazione è tipicamente bilingue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e, analogamente, i nodi nelle regioni di confine fra due comunità possono adottare entrambi gli stati prevalenti in ciascuna delle due comunità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D’ora in avanti, studieremo i processi di diffusione in presenza di compatibilità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quando un nodo può essere nello stato A, nello stato B o nello stato AB</a:t>
            </a:r>
          </a:p>
          <a:p>
            <a:r>
              <a:rPr lang="is-IS" sz="1800" dirty="0" smtClean="0">
                <a:solidFill>
                  <a:schemeClr val="tx1"/>
                </a:solidFill>
              </a:rPr>
              <a:t>nel modello “nodi omogenei”</a:t>
            </a:r>
          </a:p>
          <a:p>
            <a:pPr lvl="1"/>
            <a:r>
              <a:rPr lang="is-IS" sz="1600" dirty="0" smtClean="0">
                <a:solidFill>
                  <a:schemeClr val="tx1"/>
                </a:solidFill>
              </a:rPr>
              <a:t>i benefici (e, come vedremo, i costi) del trovarsi in un certo stato, dipendono soltanto dallo stato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sono gli stessi per tutti i nodi</a:t>
            </a:r>
            <a:endParaRPr lang="is-I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6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52244" y="833706"/>
            <a:ext cx="9142860" cy="5266011"/>
          </a:xfrm>
        </p:spPr>
        <p:txBody>
          <a:bodyPr>
            <a:normAutofit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Naturalmente, un nodo adotta lo stato misto (AB) ogniqualvolta ne trae beneficio</a:t>
            </a:r>
          </a:p>
          <a:p>
            <a:pPr lvl="1"/>
            <a:r>
              <a:rPr lang="it-IT" sz="1600" dirty="0" smtClean="0">
                <a:solidFill>
                  <a:schemeClr val="tx1"/>
                </a:solidFill>
              </a:rPr>
              <a:t>se ho due sistemi operativi, A e B, non ho problemi a interfacciarmi sia con i miei amici che hanno A sia con i miei amici che hanno B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Ma, allora, perché non adottare sempre lo stato misto?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Perché ha un costo, adottare sia A che B!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Ad esempio, devo avere due computer, o almenno devo usare una buona quantità di memoria sul mio (unico) computer per tenerci entrambi i sistemi</a:t>
            </a:r>
          </a:p>
          <a:p>
            <a:pPr lvl="1"/>
            <a:r>
              <a:rPr lang="is-IS" dirty="0" smtClean="0">
                <a:solidFill>
                  <a:schemeClr val="tx1"/>
                </a:solidFill>
              </a:rPr>
              <a:t>ma, anche, è faticoso ricordare i comandi di entrambi</a:t>
            </a:r>
          </a:p>
          <a:p>
            <a:r>
              <a:rPr lang="is-IS" sz="1800" dirty="0" smtClean="0">
                <a:solidFill>
                  <a:schemeClr val="tx1"/>
                </a:solidFill>
              </a:rPr>
              <a:t>In ogni caso, mentre i benefici che otteniamo dall’adottare lo stato AB sono proporzionali al numero di vicini con i quali possiamo comunicare, </a:t>
            </a:r>
          </a:p>
          <a:p>
            <a:pPr lvl="1"/>
            <a:r>
              <a:rPr lang="is-IS" sz="1600" dirty="0" smtClean="0">
                <a:solidFill>
                  <a:schemeClr val="tx1"/>
                </a:solidFill>
              </a:rPr>
              <a:t>ossia, guadagniamo per ogni vicino che adotta A e per ogni vicino che adotta B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il costo lo paghiamo una volta sola</a:t>
            </a:r>
            <a:endParaRPr lang="is-I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440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142860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Sia (</a:t>
                </a:r>
                <a:r>
                  <a:rPr lang="it-IT" dirty="0" err="1">
                    <a:solidFill>
                      <a:schemeClr val="tx1"/>
                    </a:solidFill>
                  </a:rPr>
                  <a:t>u,v</a:t>
                </a:r>
                <a:r>
                  <a:rPr lang="it-IT" dirty="0">
                    <a:solidFill>
                      <a:schemeClr val="tx1"/>
                    </a:solidFill>
                  </a:rPr>
                  <a:t>) un arco della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rete:  il </a:t>
                </a:r>
                <a:r>
                  <a:rPr lang="it-IT" dirty="0">
                    <a:solidFill>
                      <a:schemeClr val="tx1"/>
                    </a:solidFill>
                  </a:rPr>
                  <a:t>beneficio reciproco di adottare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B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o AB sia quello </a:t>
                </a:r>
                <a:r>
                  <a:rPr lang="it-IT" dirty="0">
                    <a:solidFill>
                      <a:schemeClr val="tx1"/>
                    </a:solidFill>
                  </a:rPr>
                  <a:t>illustrato in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tabella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Invece, per ogni nodo u, il costo per u di essere nello stato AB è 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 definitiva,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sono gli insiemi dei nodi che sono, rispettivamente, negli stati A, B e AB (con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 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V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V)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il beneficio per un nodo u di essere nello stato AB è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a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b </a:t>
                </a:r>
                <a:r>
                  <a:rPr lang="it-IT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AB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- c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142860" cy="5801270"/>
              </a:xfrm>
              <a:blipFill rotWithShape="0">
                <a:blip r:embed="rId2"/>
                <a:stretch>
                  <a:fillRect l="-467" t="-631" b="-4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t="11818" r="39708" b="46674"/>
          <a:stretch/>
        </p:blipFill>
        <p:spPr>
          <a:xfrm>
            <a:off x="3200400" y="1527717"/>
            <a:ext cx="4873083" cy="2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209083" y="1145940"/>
                <a:ext cx="9142860" cy="5221406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Assodato che il beneficio per un nodo u di essere nello stato AB è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a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b </a:t>
                </a:r>
                <a:r>
                  <a:rPr lang="it-IT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AB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 sz="20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{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} – 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che il beneficio per essere negli stati A e B, rispettivamente, è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      e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it-IT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b 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ci proponiamo di studiare la capacità di cascata di una rete in presenza di compatibilità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lo faremo solo: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analizzando un esempio nel caso particolare in cui </a:t>
                </a:r>
                <a:r>
                  <a:rPr lang="it-IT" dirty="0">
                    <a:solidFill>
                      <a:schemeClr val="tx1"/>
                    </a:solidFill>
                  </a:rPr>
                  <a:t>G è una catena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infinita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descrivendo i risultati di uno studio qualitativo nel caso bidimensionale (G è una griglia infinita)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dimostrando che, nel caso unidimensionale (G è una catena infinita) l’andamento del processo di diffusione conferma quanto osservato dall’analisi qualitativa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indicheremo con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il beneficio di un nodo u nell’adottare, rispettivamente, A, B o AB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083" y="1145940"/>
                <a:ext cx="9142860" cy="5221406"/>
              </a:xfrm>
              <a:blipFill rotWithShape="0">
                <a:blip r:embed="rId2"/>
                <a:stretch>
                  <a:fillRect l="-467" t="-1750" r="-2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998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52244" y="833706"/>
            <a:ext cx="9232068" cy="580127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Esempio: G </a:t>
            </a:r>
            <a:r>
              <a:rPr lang="it-IT" dirty="0">
                <a:solidFill>
                  <a:schemeClr val="tx1"/>
                </a:solidFill>
              </a:rPr>
              <a:t>è una catena </a:t>
            </a:r>
            <a:r>
              <a:rPr lang="it-IT" dirty="0" smtClean="0">
                <a:solidFill>
                  <a:schemeClr val="tx1"/>
                </a:solidFill>
              </a:rPr>
              <a:t>infinita, a = 5, b = 3, c = 1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per simmetria, è sufficiente considerare una catena infinita solo a destra, il cui primo nodo è nello stato A (giallo) e tutti gli altri sono nello stato B (blu)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 primo passo, u adotta AB (verde): infatti </a:t>
            </a:r>
            <a:r>
              <a:rPr lang="it-IT" dirty="0" err="1">
                <a:solidFill>
                  <a:schemeClr val="tx1"/>
                </a:solidFill>
              </a:rPr>
              <a:t>p</a:t>
            </a:r>
            <a:r>
              <a:rPr lang="it-IT" baseline="-25000" dirty="0" err="1">
                <a:solidFill>
                  <a:schemeClr val="tx1"/>
                </a:solidFill>
              </a:rPr>
              <a:t>A</a:t>
            </a:r>
            <a:r>
              <a:rPr lang="it-IT" dirty="0">
                <a:solidFill>
                  <a:schemeClr val="tx1"/>
                </a:solidFill>
              </a:rPr>
              <a:t>(u</a:t>
            </a:r>
            <a:r>
              <a:rPr lang="it-IT" dirty="0" smtClean="0">
                <a:solidFill>
                  <a:schemeClr val="tx1"/>
                </a:solidFill>
              </a:rPr>
              <a:t>) = 5, </a:t>
            </a:r>
            <a:r>
              <a:rPr lang="it-IT" dirty="0" err="1" smtClean="0">
                <a:solidFill>
                  <a:schemeClr val="tx1"/>
                </a:solidFill>
              </a:rPr>
              <a:t>p</a:t>
            </a:r>
            <a:r>
              <a:rPr lang="it-IT" baseline="-25000" dirty="0" err="1" smtClean="0">
                <a:solidFill>
                  <a:schemeClr val="tx1"/>
                </a:solidFill>
              </a:rPr>
              <a:t>B</a:t>
            </a:r>
            <a:r>
              <a:rPr lang="it-IT" dirty="0" smtClean="0">
                <a:solidFill>
                  <a:schemeClr val="tx1"/>
                </a:solidFill>
              </a:rPr>
              <a:t>(u) = 3 e </a:t>
            </a:r>
            <a:r>
              <a:rPr lang="it-IT" dirty="0" err="1" smtClean="0">
                <a:solidFill>
                  <a:schemeClr val="tx1"/>
                </a:solidFill>
              </a:rPr>
              <a:t>p</a:t>
            </a:r>
            <a:r>
              <a:rPr lang="it-IT" baseline="-25000" dirty="0" err="1" smtClean="0">
                <a:solidFill>
                  <a:schemeClr val="tx1"/>
                </a:solidFill>
              </a:rPr>
              <a:t>AB</a:t>
            </a:r>
            <a:r>
              <a:rPr lang="it-IT" dirty="0" smtClean="0">
                <a:solidFill>
                  <a:schemeClr val="tx1"/>
                </a:solidFill>
              </a:rPr>
              <a:t>(u) = 5+3 – 1 = 7</a:t>
            </a:r>
          </a:p>
          <a:p>
            <a:pPr lvl="1"/>
            <a:endParaRPr lang="it-IT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 secondo passo v adotta AB: </a:t>
            </a:r>
            <a:r>
              <a:rPr lang="it-IT" dirty="0">
                <a:solidFill>
                  <a:schemeClr val="tx1"/>
                </a:solidFill>
              </a:rPr>
              <a:t>infatti </a:t>
            </a:r>
            <a:r>
              <a:rPr lang="it-IT" dirty="0" err="1" smtClean="0">
                <a:solidFill>
                  <a:schemeClr val="tx1"/>
                </a:solidFill>
              </a:rPr>
              <a:t>p</a:t>
            </a:r>
            <a:r>
              <a:rPr lang="it-IT" baseline="-25000" dirty="0" err="1" smtClean="0">
                <a:solidFill>
                  <a:schemeClr val="tx1"/>
                </a:solidFill>
              </a:rPr>
              <a:t>A</a:t>
            </a:r>
            <a:r>
              <a:rPr lang="it-IT" dirty="0" smtClean="0">
                <a:solidFill>
                  <a:schemeClr val="tx1"/>
                </a:solidFill>
              </a:rPr>
              <a:t>(v) </a:t>
            </a:r>
            <a:r>
              <a:rPr lang="it-IT" dirty="0">
                <a:solidFill>
                  <a:schemeClr val="tx1"/>
                </a:solidFill>
              </a:rPr>
              <a:t>= 5, </a:t>
            </a:r>
            <a:r>
              <a:rPr lang="it-IT" dirty="0" err="1" smtClean="0">
                <a:solidFill>
                  <a:schemeClr val="tx1"/>
                </a:solidFill>
              </a:rPr>
              <a:t>p</a:t>
            </a:r>
            <a:r>
              <a:rPr lang="it-IT" baseline="-25000" dirty="0" err="1" smtClean="0">
                <a:solidFill>
                  <a:schemeClr val="tx1"/>
                </a:solidFill>
              </a:rPr>
              <a:t>B</a:t>
            </a:r>
            <a:r>
              <a:rPr lang="it-IT" dirty="0" smtClean="0">
                <a:solidFill>
                  <a:schemeClr val="tx1"/>
                </a:solidFill>
              </a:rPr>
              <a:t>(v) </a:t>
            </a:r>
            <a:r>
              <a:rPr lang="it-IT" dirty="0">
                <a:solidFill>
                  <a:schemeClr val="tx1"/>
                </a:solidFill>
              </a:rPr>
              <a:t>= </a:t>
            </a:r>
            <a:r>
              <a:rPr lang="it-IT" dirty="0" smtClean="0">
                <a:solidFill>
                  <a:schemeClr val="tx1"/>
                </a:solidFill>
              </a:rPr>
              <a:t>3+3 = 6 </a:t>
            </a:r>
            <a:r>
              <a:rPr lang="it-IT" dirty="0">
                <a:solidFill>
                  <a:schemeClr val="tx1"/>
                </a:solidFill>
              </a:rPr>
              <a:t>e </a:t>
            </a:r>
            <a:r>
              <a:rPr lang="it-IT" dirty="0" err="1" smtClean="0">
                <a:solidFill>
                  <a:schemeClr val="tx1"/>
                </a:solidFill>
              </a:rPr>
              <a:t>p</a:t>
            </a:r>
            <a:r>
              <a:rPr lang="it-IT" baseline="-25000" dirty="0" err="1" smtClean="0">
                <a:solidFill>
                  <a:schemeClr val="tx1"/>
                </a:solidFill>
              </a:rPr>
              <a:t>AB</a:t>
            </a:r>
            <a:r>
              <a:rPr lang="it-IT" dirty="0" smtClean="0">
                <a:solidFill>
                  <a:schemeClr val="tx1"/>
                </a:solidFill>
              </a:rPr>
              <a:t>(v) </a:t>
            </a:r>
            <a:r>
              <a:rPr lang="it-IT" dirty="0">
                <a:solidFill>
                  <a:schemeClr val="tx1"/>
                </a:solidFill>
              </a:rPr>
              <a:t>= </a:t>
            </a:r>
            <a:r>
              <a:rPr lang="it-IT" dirty="0" smtClean="0">
                <a:solidFill>
                  <a:schemeClr val="tx1"/>
                </a:solidFill>
              </a:rPr>
              <a:t>5+3 </a:t>
            </a:r>
            <a:r>
              <a:rPr lang="it-IT" dirty="0">
                <a:solidFill>
                  <a:schemeClr val="tx1"/>
                </a:solidFill>
              </a:rPr>
              <a:t>– 1 = 7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 terzo passo: </a:t>
            </a:r>
            <a:r>
              <a:rPr lang="it-IT" dirty="0" err="1" smtClean="0">
                <a:solidFill>
                  <a:schemeClr val="tx1"/>
                </a:solidFill>
              </a:rPr>
              <a:t>z</a:t>
            </a:r>
            <a:r>
              <a:rPr lang="it-IT" dirty="0" smtClean="0">
                <a:solidFill>
                  <a:schemeClr val="tx1"/>
                </a:solidFill>
              </a:rPr>
              <a:t> adotta AB (per le stesse ragioni di v), ma ora a u conviene abbandonare AB e passare a A perché </a:t>
            </a:r>
            <a:r>
              <a:rPr lang="it-IT" dirty="0" err="1">
                <a:solidFill>
                  <a:schemeClr val="tx1"/>
                </a:solidFill>
              </a:rPr>
              <a:t>p</a:t>
            </a:r>
            <a:r>
              <a:rPr lang="it-IT" baseline="-25000" dirty="0" err="1">
                <a:solidFill>
                  <a:schemeClr val="tx1"/>
                </a:solidFill>
              </a:rPr>
              <a:t>A</a:t>
            </a:r>
            <a:r>
              <a:rPr lang="it-IT" dirty="0">
                <a:solidFill>
                  <a:schemeClr val="tx1"/>
                </a:solidFill>
              </a:rPr>
              <a:t>(u) = </a:t>
            </a:r>
            <a:r>
              <a:rPr lang="it-IT" dirty="0" smtClean="0">
                <a:solidFill>
                  <a:schemeClr val="tx1"/>
                </a:solidFill>
              </a:rPr>
              <a:t>10, </a:t>
            </a:r>
            <a:r>
              <a:rPr lang="it-IT" dirty="0" err="1">
                <a:solidFill>
                  <a:schemeClr val="tx1"/>
                </a:solidFill>
              </a:rPr>
              <a:t>p</a:t>
            </a:r>
            <a:r>
              <a:rPr lang="it-IT" baseline="-25000" dirty="0" err="1">
                <a:solidFill>
                  <a:schemeClr val="tx1"/>
                </a:solidFill>
              </a:rPr>
              <a:t>B</a:t>
            </a:r>
            <a:r>
              <a:rPr lang="it-IT" dirty="0">
                <a:solidFill>
                  <a:schemeClr val="tx1"/>
                </a:solidFill>
              </a:rPr>
              <a:t>(u) = </a:t>
            </a:r>
            <a:r>
              <a:rPr lang="it-IT" dirty="0" smtClean="0">
                <a:solidFill>
                  <a:schemeClr val="tx1"/>
                </a:solidFill>
              </a:rPr>
              <a:t>0 </a:t>
            </a:r>
            <a:r>
              <a:rPr lang="it-IT" dirty="0">
                <a:solidFill>
                  <a:schemeClr val="tx1"/>
                </a:solidFill>
              </a:rPr>
              <a:t>e </a:t>
            </a:r>
            <a:r>
              <a:rPr lang="it-IT" dirty="0" err="1">
                <a:solidFill>
                  <a:schemeClr val="tx1"/>
                </a:solidFill>
              </a:rPr>
              <a:t>p</a:t>
            </a:r>
            <a:r>
              <a:rPr lang="it-IT" baseline="-25000" dirty="0" err="1">
                <a:solidFill>
                  <a:schemeClr val="tx1"/>
                </a:solidFill>
              </a:rPr>
              <a:t>AB</a:t>
            </a:r>
            <a:r>
              <a:rPr lang="it-IT" dirty="0">
                <a:solidFill>
                  <a:schemeClr val="tx1"/>
                </a:solidFill>
              </a:rPr>
              <a:t>(u) = </a:t>
            </a:r>
            <a:r>
              <a:rPr lang="it-IT" dirty="0" smtClean="0">
                <a:solidFill>
                  <a:schemeClr val="tx1"/>
                </a:solidFill>
              </a:rPr>
              <a:t>5+5 </a:t>
            </a:r>
            <a:r>
              <a:rPr lang="it-IT" dirty="0">
                <a:solidFill>
                  <a:schemeClr val="tx1"/>
                </a:solidFill>
              </a:rPr>
              <a:t>– 1 = </a:t>
            </a:r>
            <a:r>
              <a:rPr lang="it-IT" dirty="0" smtClean="0">
                <a:solidFill>
                  <a:schemeClr val="tx1"/>
                </a:solidFill>
              </a:rPr>
              <a:t>9</a:t>
            </a:r>
            <a:endParaRPr lang="it-IT" dirty="0">
              <a:solidFill>
                <a:schemeClr val="tx1"/>
              </a:solidFill>
            </a:endParaRP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 questo punto, il fenomeno si ripete: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dopo un periodo transitorio durante il quale un nodo adotta lo stato misto, esso passerà ad adottare definitivamente il nuovo stato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e quindi si genera una cascata completa nella quale il vecchio stato viene completamente soppiantato dal nuovo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11348" r="23419" b="81239"/>
          <a:stretch/>
        </p:blipFill>
        <p:spPr>
          <a:xfrm>
            <a:off x="2608534" y="1794595"/>
            <a:ext cx="6870003" cy="39029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29379" r="24088" b="63293"/>
          <a:stretch/>
        </p:blipFill>
        <p:spPr>
          <a:xfrm>
            <a:off x="2589019" y="2554203"/>
            <a:ext cx="6909031" cy="38915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65699" r="23077" b="26918"/>
          <a:stretch/>
        </p:blipFill>
        <p:spPr>
          <a:xfrm>
            <a:off x="2589020" y="4252784"/>
            <a:ext cx="6889518" cy="39097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46940" r="23300" b="46275"/>
          <a:stretch/>
        </p:blipFill>
        <p:spPr>
          <a:xfrm>
            <a:off x="2608535" y="3314372"/>
            <a:ext cx="6889516" cy="36092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" t="80665" r="23522" b="12151"/>
          <a:stretch/>
        </p:blipFill>
        <p:spPr>
          <a:xfrm>
            <a:off x="2586230" y="4983908"/>
            <a:ext cx="6911820" cy="3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232068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Ricordiamo che, nel caso di esclusività fra A e B,  </a:t>
                </a:r>
                <a:r>
                  <a:rPr lang="it-IT" dirty="0">
                    <a:solidFill>
                      <a:schemeClr val="tx1"/>
                    </a:solidFill>
                  </a:rPr>
                  <a:t>la soglia di adozione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è definita come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q</a:t>
                </a:r>
                <a:r>
                  <a:rPr lang="it-IT" b="1" dirty="0">
                    <a:solidFill>
                      <a:srgbClr val="162DCF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𝐛</m:t>
                        </m:r>
                      </m:num>
                      <m:den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20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𝐛</m:t>
                        </m:r>
                      </m:den>
                    </m:f>
                  </m:oMath>
                </a14:m>
                <a:endParaRPr lang="it-IT" sz="2000" b="1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essa rappresenta la frazione minima dei vicini di un nodo che deve essere nello stato A per convincere quel nodo a passare anch’esso allo stato 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tale frazione dipende dai benefici relativi che ha quel nodo nel trovarsi in uno dei due stati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Ora, nella definizione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q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possiamo dividere numeratore e denominatore per b ottenendo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</a:t>
                </a:r>
                <a:r>
                  <a:rPr lang="it-IT" b="1" dirty="0" err="1" smtClean="0">
                    <a:solidFill>
                      <a:srgbClr val="FF0000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FF0000"/>
                    </a:solidFill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4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bg-BG" sz="24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it-IT" sz="24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𝐚</m:t>
                            </m:r>
                          </m:num>
                          <m:den>
                            <m:r>
                              <a:rPr lang="it-IT" sz="2400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den>
                        </m:f>
                        <m:r>
                          <a:rPr lang="it-IT" sz="24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2400" b="1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800" dirty="0" smtClean="0">
                    <a:solidFill>
                      <a:schemeClr val="tx1"/>
                    </a:solidFill>
                  </a:rPr>
                  <a:t>																															             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che evidenzia il ruolo giocato dal rapporto fra il “valore” di A e il “valore” di B nella decisione di un nodo di rimanere nello stato A o passare allo stato B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Nel caso </a:t>
                </a:r>
                <a:r>
                  <a:rPr lang="it-IT" dirty="0">
                    <a:solidFill>
                      <a:schemeClr val="tx1"/>
                    </a:solidFill>
                  </a:rPr>
                  <a:t>di esclusività fra A e 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abbiamo dimostrato che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non si può generare una cascata completa (in un grafo infinito) se </a:t>
                </a:r>
                <a:r>
                  <a:rPr lang="it-IT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it-IT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</a:p>
              <a:p>
                <a:pPr lvl="1"/>
                <a:r>
                  <a:rPr lang="it-IT" b="1" dirty="0" smtClean="0">
                    <a:solidFill>
                      <a:srgbClr val="162DCF"/>
                    </a:solidFill>
                  </a:rPr>
                  <a:t>ossia, se il ”valore” di A non è almeno pari al “valore” di B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Cosa possiamo dire </a:t>
                </a:r>
                <a:r>
                  <a:rPr lang="it-IT" dirty="0">
                    <a:solidFill>
                      <a:schemeClr val="tx1"/>
                    </a:solidFill>
                  </a:rPr>
                  <a:t>nel caso di compatibilità fra A e 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232068" cy="5801270"/>
              </a:xfrm>
              <a:blipFill rotWithShape="0">
                <a:blip r:embed="rId2"/>
                <a:stretch>
                  <a:fillRect l="-462" t="-631" r="-1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8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Nel caso </a:t>
                </a:r>
                <a:r>
                  <a:rPr lang="it-IT" dirty="0">
                    <a:solidFill>
                      <a:schemeClr val="tx1"/>
                    </a:solidFill>
                  </a:rPr>
                  <a:t>di esclusività fra A e 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abbiamo dimostrato che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non si può generare una cascata completa (in un grafo infinito) se il ”valore” di A non è almeno pari al “valore” di B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Cosa possiamo dire nel caso di compatibilità fra </a:t>
                </a:r>
                <a:r>
                  <a:rPr lang="it-IT" dirty="0">
                    <a:solidFill>
                      <a:schemeClr val="tx1"/>
                    </a:solidFill>
                  </a:rPr>
                  <a:t>A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B?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Intanto, osserviamo che l’operazione di dividere per b che abbiamo poc’anzi effettuato ha permesso di </a:t>
                </a:r>
                <a:r>
                  <a:rPr lang="it-IT" dirty="0">
                    <a:solidFill>
                      <a:schemeClr val="tx1"/>
                    </a:solidFill>
                  </a:rPr>
                  <a:t>ridursi a studiare i processi di diffusione in funzione del solo parametro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invece che dei due parametri a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 questo è </a:t>
                </a:r>
                <a:r>
                  <a:rPr lang="it-IT" dirty="0">
                    <a:solidFill>
                      <a:schemeClr val="tx1"/>
                    </a:solidFill>
                  </a:rPr>
                  <a:t>equivalente a fissare b 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 e studiare i processi di diffusione in funzione di a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Analogamente, </a:t>
                </a:r>
                <a:r>
                  <a:rPr lang="it-IT" dirty="0">
                    <a:solidFill>
                      <a:schemeClr val="tx1"/>
                    </a:solidFill>
                  </a:rPr>
                  <a:t>nel caso di compatibilità fra A 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B, possiamo fissare b = 1 e studiare i processi di diffusione in funzione di a e 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Uno studio qualitativo [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Kleinberg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et al., 2007] ha evidenziato uno “strano” comportamento: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lo stato A si impone quando a è molto grande rispetto a c – e questo è ovvio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invece, A fa fatica a imporsi quando c è molto grande rispetto ad a – e anche questo è ragionevole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infine, 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A fa fatica a imporsi anche quando c non è né troppo grande né troppo piccolo rispetto ad 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– e questo è strano!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  <a:blipFill rotWithShape="0">
                <a:blip r:embed="rId2"/>
                <a:stretch>
                  <a:fillRect l="-456" t="-631" r="-9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799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Per capire le ragioni delle conclusioni dello studio di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Kleinberg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et al., 2007]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lo stato A si impone quando a è molto grande rispetto a mentre A fa fatica a imporsi sia quando c è molto grande rispetto ad a che</a:t>
                </a:r>
                <a:r>
                  <a:rPr lang="it-IT" b="1" dirty="0" smtClean="0">
                    <a:solidFill>
                      <a:srgbClr val="DD51E7"/>
                    </a:solidFill>
                  </a:rPr>
                  <a:t> quando c non è né troppo grande né troppo piccolo rispetto ad a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torniamo a considerare la catena: </a:t>
                </a:r>
                <a:r>
                  <a:rPr lang="it-IT" dirty="0">
                    <a:solidFill>
                      <a:schemeClr val="tx1"/>
                    </a:solidFill>
                  </a:rPr>
                  <a:t>G è una catena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infinita con parametri a e c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 x è nello stato A (giallo) e v nello stato B (blu), 							     al nodo u quale stato converrà adottare?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(u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= 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= 1 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= a+1– c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u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adotterà A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 questo accade quando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1 e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a+1– c      – ossia, quando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1 e c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1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u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, u rimarrà in B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e questo accade quando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1 &gt; a e 1 &gt; a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+ 1 – c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    –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ossia, quando a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&lt; 1 e a &lt; c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&gt;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>
                    <a:solidFill>
                      <a:schemeClr val="tx1"/>
                    </a:solidFill>
                  </a:rPr>
                  <a:t>(u)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u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adotterà AB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e questo accade quando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 + 1 - c &gt; a  </a:t>
                </a:r>
                <a:r>
                  <a:rPr lang="it-IT" sz="1600" dirty="0">
                    <a:solidFill>
                      <a:schemeClr val="tx1"/>
                    </a:solidFill>
                  </a:rPr>
                  <a:t>e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sz="1600" dirty="0">
                    <a:solidFill>
                      <a:schemeClr val="tx1"/>
                    </a:solidFill>
                  </a:rPr>
                  <a:t>+ 1 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1								 									– </a:t>
                </a:r>
                <a:r>
                  <a:rPr lang="it-IT" sz="1600" dirty="0">
                    <a:solidFill>
                      <a:schemeClr val="tx1"/>
                    </a:solidFill>
                  </a:rPr>
                  <a:t>ossia, quando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c &lt; 1 e a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Riassumiamo tutto ciò in un grafico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  <a:blipFill rotWithShape="0">
                <a:blip r:embed="rId2"/>
                <a:stretch>
                  <a:fillRect l="-456" t="-631" r="-6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4235" r="67313" b="78603"/>
          <a:stretch/>
        </p:blipFill>
        <p:spPr>
          <a:xfrm>
            <a:off x="8209113" y="2541442"/>
            <a:ext cx="2732049" cy="9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Processi di diffusione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Se </a:t>
            </a:r>
            <a:r>
              <a:rPr lang="it-IT" dirty="0">
                <a:solidFill>
                  <a:schemeClr val="tx1"/>
                </a:solidFill>
              </a:rPr>
              <a:t>tutti i miei amici acquistano un nuovo sistema operativo, </a:t>
            </a:r>
            <a:r>
              <a:rPr lang="it-IT" dirty="0" smtClean="0">
                <a:solidFill>
                  <a:schemeClr val="tx1"/>
                </a:solidFill>
              </a:rPr>
              <a:t>io lo </a:t>
            </a:r>
            <a:r>
              <a:rPr lang="it-IT" dirty="0">
                <a:solidFill>
                  <a:schemeClr val="tx1"/>
                </a:solidFill>
              </a:rPr>
              <a:t>acquisto a mia </a:t>
            </a:r>
            <a:r>
              <a:rPr lang="it-IT" dirty="0" smtClean="0">
                <a:solidFill>
                  <a:schemeClr val="tx1"/>
                </a:solidFill>
              </a:rPr>
              <a:t>volta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quando valuto che questo acquisto migliorerà la mia vita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poi, magari, altri amici lo acquisteranno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 il nuovo sistema operativo si diffonderà nella rete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Il processo di </a:t>
            </a:r>
            <a:r>
              <a:rPr lang="it-IT" i="1" dirty="0" smtClean="0">
                <a:solidFill>
                  <a:schemeClr val="tx1"/>
                </a:solidFill>
              </a:rPr>
              <a:t>diffusione delle innovazioni </a:t>
            </a:r>
            <a:r>
              <a:rPr lang="it-IT" dirty="0" smtClean="0">
                <a:solidFill>
                  <a:schemeClr val="tx1"/>
                </a:solidFill>
              </a:rPr>
              <a:t>è stato studiato in sociologia già a partire dalla metà del secolo scorso: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Ryan e </a:t>
            </a:r>
            <a:r>
              <a:rPr lang="it-IT" dirty="0" err="1" smtClean="0">
                <a:solidFill>
                  <a:schemeClr val="tx1"/>
                </a:solidFill>
              </a:rPr>
              <a:t>Gross</a:t>
            </a:r>
            <a:r>
              <a:rPr lang="it-IT" dirty="0" smtClean="0">
                <a:solidFill>
                  <a:schemeClr val="tx1"/>
                </a:solidFill>
              </a:rPr>
              <a:t> (1943) hanno osservato i processo di adozione di nuovi semi ibridi di mais da parte di un gruppo di agricoltori in Iowa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sebbene la maggior parte degli agricoltori veniva a conoscenza dei nuovi semi tramite le comunicazioni dei venditori,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 parte un numero limitato di agricoltori,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la maggior parte degli agricoltori iniziava a usare i nuovi semi solo dopo aver osservato che un certo numero di vicini / conoscenti / amici li stava utilizzando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Effetti informativi delle reti: se tanti di loro utilizzano i nuovi semi, allora sono buoni!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Ma sugli effetti informativi torneremo al prossimo argomento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76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Riassumiamo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in </a:t>
                </a:r>
                <a:r>
                  <a:rPr lang="it-IT" dirty="0">
                    <a:solidFill>
                      <a:schemeClr val="tx1"/>
                    </a:solidFill>
                  </a:rPr>
                  <a:t>un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grafico nel piano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ac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1 e c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1, u adotterà A 												       – regione gialla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>
                    <a:solidFill>
                      <a:schemeClr val="tx1"/>
                    </a:solidFill>
                  </a:rPr>
                  <a:t>a &lt; 1 e a &lt;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c, u rimarrà in B 												       – </a:t>
                </a:r>
                <a:r>
                  <a:rPr lang="it-IT" dirty="0">
                    <a:solidFill>
                      <a:schemeClr val="tx1"/>
                    </a:solidFill>
                  </a:rPr>
                  <a:t>regione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blu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</a:t>
                </a:r>
                <a:r>
                  <a:rPr lang="it-IT" dirty="0">
                    <a:solidFill>
                      <a:schemeClr val="tx1"/>
                    </a:solidFill>
                  </a:rPr>
                  <a:t>c &lt; 1 e 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c, u adotterà AB 											       – </a:t>
                </a:r>
                <a:r>
                  <a:rPr lang="it-IT" dirty="0">
                    <a:solidFill>
                      <a:schemeClr val="tx1"/>
                    </a:solidFill>
                  </a:rPr>
                  <a:t>regione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verde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A questo punto possiamo già trarre 									  qualche conclusione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u è rimasto nello stato B, allora la 									  diffusione dello stato A è stata bloccata 									     sul nascere: il processo di diffusione non 									     ha avuto nemmeno inizio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u è passato allo stato A, allora, al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passo 							        successivo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il nodo v (adiacente a u) passerà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									allo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stato A, e così via: si è innescato il processo di diffusione di A, che genererà una diffusione completa senza mai passare per lo stato misto AB.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Perciò, per coppie di parametri che cadono nelle regioni blu e gialla l’andamento del processo è chiaro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Resta da studiare cosa accade quando i parametri cadono nella regione verde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  <a:blipFill rotWithShape="0">
                <a:blip r:embed="rId2"/>
                <a:stretch>
                  <a:fillRect l="-326" t="-736" r="-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6830" r="40373" b="26918"/>
          <a:stretch/>
        </p:blipFill>
        <p:spPr>
          <a:xfrm>
            <a:off x="6824546" y="1045579"/>
            <a:ext cx="4382430" cy="37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3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quando i parametri cadono nella regione verde, ossia, </a:t>
                </a:r>
                <a:r>
                  <a:rPr lang="it-IT" dirty="0">
                    <a:solidFill>
                      <a:schemeClr val="tx1"/>
                    </a:solidFill>
                  </a:rPr>
                  <a:t>c &lt; 1 e 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u ha adottato AB e siamo nella situazione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Quale stato conviene adottare al nodo v?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Ora,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(v) </a:t>
                </a:r>
                <a:r>
                  <a:rPr lang="it-IT" dirty="0">
                    <a:solidFill>
                      <a:schemeClr val="tx1"/>
                    </a:solidFill>
                  </a:rPr>
                  <a:t>= a,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(v)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(v)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{a,1} +1</a:t>
                </a:r>
                <a:r>
                  <a:rPr lang="it-IT" dirty="0">
                    <a:solidFill>
                      <a:schemeClr val="tx1"/>
                    </a:solidFill>
                  </a:rPr>
                  <a:t>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e, dunque, </a:t>
                </a:r>
                <a:r>
                  <a:rPr lang="it-IT" sz="1600" b="1" dirty="0" err="1" smtClean="0">
                    <a:solidFill>
                      <a:srgbClr val="FF0000"/>
                    </a:solidFill>
                  </a:rPr>
                  <a:t>p</a:t>
                </a:r>
                <a:r>
                  <a:rPr lang="it-IT" sz="1600" b="1" baseline="-25000" dirty="0" err="1" smtClean="0">
                    <a:solidFill>
                      <a:srgbClr val="FF0000"/>
                    </a:solidFill>
                  </a:rPr>
                  <a:t>AB</a:t>
                </a:r>
                <a:r>
                  <a:rPr lang="it-IT" sz="1600" b="1" dirty="0" smtClean="0">
                    <a:solidFill>
                      <a:srgbClr val="FF0000"/>
                    </a:solidFill>
                  </a:rPr>
                  <a:t>(v</a:t>
                </a:r>
                <a:r>
                  <a:rPr lang="it-IT" sz="1600" b="1" dirty="0">
                    <a:solidFill>
                      <a:srgbClr val="FF0000"/>
                    </a:solidFill>
                  </a:rPr>
                  <a:t>) = 2 – c se a &lt;1</a:t>
                </a:r>
                <a:r>
                  <a:rPr lang="it-IT" sz="1600" dirty="0">
                    <a:solidFill>
                      <a:schemeClr val="tx1"/>
                    </a:solidFill>
                  </a:rPr>
                  <a:t>,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						                                  ossia</a:t>
                </a:r>
                <a:r>
                  <a:rPr lang="it-IT" sz="1600" dirty="0">
                    <a:solidFill>
                      <a:schemeClr val="tx1"/>
                    </a:solidFill>
                  </a:rPr>
                  <a:t>, 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sz="1600" dirty="0">
                    <a:solidFill>
                      <a:schemeClr val="tx1"/>
                    </a:solidFill>
                  </a:rPr>
                  <a:t>) è nel triangolo T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mentre </a:t>
                </a:r>
                <a:r>
                  <a:rPr lang="it-IT" sz="1600" b="1" dirty="0" err="1" smtClean="0">
                    <a:solidFill>
                      <a:srgbClr val="FF0000"/>
                    </a:solidFill>
                  </a:rPr>
                  <a:t>p</a:t>
                </a:r>
                <a:r>
                  <a:rPr lang="it-IT" sz="1600" b="1" baseline="-25000" dirty="0" err="1" smtClean="0">
                    <a:solidFill>
                      <a:srgbClr val="FF0000"/>
                    </a:solidFill>
                  </a:rPr>
                  <a:t>AB</a:t>
                </a:r>
                <a:r>
                  <a:rPr lang="it-IT" sz="1600" b="1" dirty="0" smtClean="0">
                    <a:solidFill>
                      <a:srgbClr val="FF0000"/>
                    </a:solidFill>
                  </a:rPr>
                  <a:t>(v) = a+1 </a:t>
                </a:r>
                <a:r>
                  <a:rPr lang="it-IT" sz="1600" b="1" dirty="0">
                    <a:solidFill>
                      <a:srgbClr val="FF0000"/>
                    </a:solidFill>
                  </a:rPr>
                  <a:t>– </a:t>
                </a:r>
                <a:r>
                  <a:rPr lang="it-IT" sz="1600" b="1" dirty="0" smtClean="0">
                    <a:solidFill>
                      <a:srgbClr val="FF0000"/>
                    </a:solidFill>
                  </a:rPr>
                  <a:t>c </a:t>
                </a:r>
                <a:r>
                  <a:rPr lang="it-IT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FF0000"/>
                    </a:solidFill>
                  </a:rPr>
                  <a:t>se a &gt; 1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							       	                 ossia, </a:t>
                </a:r>
                <a:r>
                  <a:rPr lang="it-IT" sz="1600" dirty="0">
                    <a:solidFill>
                      <a:schemeClr val="tx1"/>
                    </a:solidFill>
                  </a:rPr>
                  <a:t>(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sz="1600" dirty="0">
                    <a:solidFill>
                      <a:schemeClr val="tx1"/>
                    </a:solidFill>
                  </a:rPr>
                  <a:t>)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nel rettangolo (infinito)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Dunque: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è nel triangolo T: a &lt; 1 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quindi,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&lt;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(v), e, inoltre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&lt;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(v),  ossia, v adotta B 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se (</a:t>
                </a:r>
                <a:r>
                  <a:rPr lang="it-IT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dirty="0">
                    <a:solidFill>
                      <a:schemeClr val="tx1"/>
                    </a:solidFill>
                  </a:rPr>
                  <a:t>) è nel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rettangolo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allora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sz="1600" b="1" dirty="0" smtClean="0">
                    <a:solidFill>
                      <a:srgbClr val="00B050"/>
                    </a:solidFill>
                  </a:rPr>
                  <a:t>quando a &gt; 2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&lt;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(v), ossia, </a:t>
                </a:r>
                <a:r>
                  <a:rPr lang="it-IT" sz="1600" b="1" dirty="0" smtClean="0">
                    <a:solidFill>
                      <a:srgbClr val="00B050"/>
                    </a:solidFill>
                  </a:rPr>
                  <a:t>v adotta AB</a:t>
                </a:r>
              </a:p>
              <a:p>
                <a:pPr lvl="2"/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chemeClr val="tx1"/>
                    </a:solidFill>
                  </a:rPr>
                  <a:t>quando a &lt; 2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allora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(v); 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inoltre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>
                    <a:solidFill>
                      <a:schemeClr val="tx1"/>
                    </a:solidFill>
                  </a:rPr>
                  <a:t>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</a:t>
                </a:r>
                <a:r>
                  <a:rPr lang="it-IT" sz="1600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smtClean="0">
                    <a:solidFill>
                      <a:schemeClr val="tx1"/>
                    </a:solidFill>
                  </a:rPr>
                  <a:t>AB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(v)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quando 2 &gt; a +1– c 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lvl="3"/>
                <a:r>
                  <a:rPr lang="it-IT" sz="1600" dirty="0" smtClean="0">
                    <a:solidFill>
                      <a:schemeClr val="tx1"/>
                    </a:solidFill>
                  </a:rPr>
                  <a:t>allora</a:t>
                </a:r>
                <a:r>
                  <a:rPr lang="it-IT" sz="1600" dirty="0">
                    <a:solidFill>
                      <a:schemeClr val="tx1"/>
                    </a:solidFill>
                  </a:rPr>
                  <a:t>: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600" b="1" dirty="0" smtClean="0">
                    <a:solidFill>
                      <a:srgbClr val="162DCF"/>
                    </a:solidFill>
                  </a:rPr>
                  <a:t>quando a &lt; c+1 v adotta 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600" b="1" dirty="0">
                    <a:solidFill>
                      <a:srgbClr val="00B050"/>
                    </a:solidFill>
                  </a:rPr>
                  <a:t>quando a </a:t>
                </a:r>
                <a:r>
                  <a:rPr lang="it-IT" sz="1600" b="1" dirty="0" smtClean="0">
                    <a:solidFill>
                      <a:srgbClr val="00B050"/>
                    </a:solidFill>
                  </a:rPr>
                  <a:t>&gt; </a:t>
                </a:r>
                <a:r>
                  <a:rPr lang="it-IT" sz="1600" b="1" dirty="0">
                    <a:solidFill>
                      <a:srgbClr val="00B050"/>
                    </a:solidFill>
                  </a:rPr>
                  <a:t>c+1 v adotta </a:t>
                </a:r>
                <a:r>
                  <a:rPr lang="it-IT" sz="1600" b="1" dirty="0" smtClean="0">
                    <a:solidFill>
                      <a:srgbClr val="00B050"/>
                    </a:solidFill>
                  </a:rPr>
                  <a:t>AB</a:t>
                </a:r>
                <a:endParaRPr lang="it-IT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  <a:blipFill rotWithShape="0">
                <a:blip r:embed="rId2"/>
                <a:stretch>
                  <a:fillRect l="-456" t="-6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t="25388" r="63101" b="62838"/>
          <a:stretch/>
        </p:blipFill>
        <p:spPr>
          <a:xfrm>
            <a:off x="7524575" y="1168168"/>
            <a:ext cx="3066586" cy="6579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7" t="8774" r="6748" b="50507"/>
          <a:stretch/>
        </p:blipFill>
        <p:spPr>
          <a:xfrm>
            <a:off x="7780628" y="2077683"/>
            <a:ext cx="3426348" cy="17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Seconda serie di conclusioni: se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R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 passo 2, v non passa allo stato A in nessun caso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v </a:t>
                </a:r>
                <a:r>
                  <a:rPr lang="it-IT" dirty="0">
                    <a:solidFill>
                      <a:schemeClr val="tx1"/>
                    </a:solidFill>
                  </a:rPr>
                  <a:t>al passo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2 rimane </a:t>
                </a:r>
                <a:r>
                  <a:rPr lang="it-IT" dirty="0">
                    <a:solidFill>
                      <a:schemeClr val="tx1"/>
                    </a:solidFill>
                  </a:rPr>
                  <a:t>nello stato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B, </a:t>
                </a:r>
                <a:r>
                  <a:rPr lang="it-IT" dirty="0">
                    <a:solidFill>
                      <a:schemeClr val="tx1"/>
                    </a:solidFill>
                  </a:rPr>
                  <a:t>allora la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diffusione 					         dello </a:t>
                </a:r>
                <a:r>
                  <a:rPr lang="it-IT" dirty="0">
                    <a:solidFill>
                      <a:schemeClr val="tx1"/>
                    </a:solidFill>
                  </a:rPr>
                  <a:t>stato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si blocca al passo 2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perciò, le coppie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che possono dar luogo a 						           una cascata completa sono quelle nella regione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endParaRPr lang="it-IT" dirty="0" smtClean="0">
                  <a:solidFill>
                    <a:schemeClr val="tx1"/>
                  </a:solidFill>
                </a:endParaRP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Quando (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a,c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al passo 2, la situazione è questa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Poiché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, al passo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3 il nodo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adotta AB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in seguito alle stesse considerazioni che ci hanno portato a concludere che, al passo 2 v adotta AB 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E al passo 3 il nodo u rivede la sua posizione: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oiché 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a,c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allora a </a:t>
                </a:r>
                <a:r>
                  <a:rPr lang="it-IT" dirty="0">
                    <a:solidFill>
                      <a:schemeClr val="tx1"/>
                    </a:solidFill>
                  </a:rPr>
                  <a:t>&gt;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1 </a:t>
                </a:r>
              </a:p>
              <a:p>
                <a:pPr lvl="1"/>
                <a:r>
                  <a:rPr lang="it-IT" sz="1600" dirty="0" smtClean="0">
                    <a:solidFill>
                      <a:schemeClr val="tx1"/>
                    </a:solidFill>
                  </a:rPr>
                  <a:t>quindi,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AB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(u) = a +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max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{a,1</a:t>
                </a:r>
                <a:r>
                  <a:rPr lang="it-IT" dirty="0">
                    <a:solidFill>
                      <a:schemeClr val="tx1"/>
                    </a:solidFill>
                  </a:rPr>
                  <a:t>} –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c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= 2a </a:t>
                </a:r>
                <a:r>
                  <a:rPr lang="it-IT" dirty="0">
                    <a:solidFill>
                      <a:schemeClr val="tx1"/>
                    </a:solidFill>
                  </a:rPr>
                  <a:t>–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 </a:t>
                </a:r>
                <a:r>
                  <a:rPr lang="it-IT" dirty="0">
                    <a:solidFill>
                      <a:schemeClr val="tx1"/>
                    </a:solidFill>
                  </a:rPr>
                  <a:t>&lt; 2a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=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(u),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ossia, u non ha più interesse a continuare ad adottare anche lo stato B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e, quindi, u adotta lo stato A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244" y="833706"/>
                <a:ext cx="9354732" cy="5801270"/>
              </a:xfrm>
              <a:blipFill rotWithShape="0">
                <a:blip r:embed="rId2"/>
                <a:stretch>
                  <a:fillRect l="-456" t="-631" r="-1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9" t="55772" r="6220" b="4841"/>
          <a:stretch/>
        </p:blipFill>
        <p:spPr>
          <a:xfrm>
            <a:off x="8218967" y="833706"/>
            <a:ext cx="3177329" cy="159637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40361" r="60024" b="48414"/>
          <a:stretch/>
        </p:blipFill>
        <p:spPr>
          <a:xfrm>
            <a:off x="8078483" y="2729514"/>
            <a:ext cx="3128493" cy="59542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" t="59006" r="60026" b="31861"/>
          <a:stretch/>
        </p:blipFill>
        <p:spPr>
          <a:xfrm>
            <a:off x="5907611" y="5891816"/>
            <a:ext cx="3138384" cy="4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5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52244" y="833706"/>
            <a:ext cx="9354732" cy="580127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Conclusioni finali.</a:t>
            </a:r>
          </a:p>
          <a:p>
            <a:pPr lvl="1"/>
            <a:r>
              <a:rPr lang="it-IT" b="1" dirty="0">
                <a:solidFill>
                  <a:srgbClr val="162DCF"/>
                </a:solidFill>
              </a:rPr>
              <a:t>S</a:t>
            </a:r>
            <a:r>
              <a:rPr lang="it-IT" b="1" dirty="0" smtClean="0">
                <a:solidFill>
                  <a:srgbClr val="162DCF"/>
                </a:solidFill>
              </a:rPr>
              <a:t>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b="1" dirty="0" smtClean="0">
                <a:solidFill>
                  <a:srgbClr val="162DCF"/>
                </a:solidFill>
              </a:rPr>
              <a:t>(</a:t>
            </a:r>
            <a:r>
              <a:rPr lang="it-IT" b="1" dirty="0" err="1" smtClean="0">
                <a:solidFill>
                  <a:srgbClr val="162DCF"/>
                </a:solidFill>
              </a:rPr>
              <a:t>a,c</a:t>
            </a:r>
            <a:r>
              <a:rPr lang="it-IT" b="1" dirty="0" smtClean="0">
                <a:solidFill>
                  <a:srgbClr val="162DCF"/>
                </a:solidFill>
              </a:rPr>
              <a:t>) è contenuto nella regione azzurra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ossia, a  &lt; 1 oppure a &gt; 1 e c &lt; 1 e c &gt; a </a:t>
            </a:r>
            <a:r>
              <a:rPr lang="it-IT" dirty="0">
                <a:solidFill>
                  <a:schemeClr val="tx1"/>
                </a:solidFill>
              </a:rPr>
              <a:t>– </a:t>
            </a:r>
            <a:r>
              <a:rPr lang="it-IT" dirty="0" smtClean="0">
                <a:solidFill>
                  <a:schemeClr val="tx1"/>
                </a:solidFill>
              </a:rPr>
              <a:t>1</a:t>
            </a:r>
          </a:p>
          <a:p>
            <a:pPr lvl="1"/>
            <a:r>
              <a:rPr lang="it-IT" b="1" dirty="0" smtClean="0">
                <a:solidFill>
                  <a:srgbClr val="162DCF"/>
                </a:solidFill>
              </a:rPr>
              <a:t>lo stato A non si diffonde</a:t>
            </a:r>
            <a:endParaRPr lang="it-IT" b="1" dirty="0">
              <a:solidFill>
                <a:srgbClr val="162DCF"/>
              </a:solidFill>
            </a:endParaRP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la sua diffusione si blocca immediatamente o al passo 2</a:t>
            </a:r>
          </a:p>
          <a:p>
            <a:pPr lvl="2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b="1" dirty="0">
                <a:solidFill>
                  <a:srgbClr val="FFA524"/>
                </a:solidFill>
              </a:rPr>
              <a:t>S</a:t>
            </a:r>
            <a:r>
              <a:rPr lang="it-IT" b="1" dirty="0" smtClean="0">
                <a:solidFill>
                  <a:srgbClr val="FFA524"/>
                </a:solidFill>
              </a:rPr>
              <a:t>e (</a:t>
            </a:r>
            <a:r>
              <a:rPr lang="it-IT" b="1" dirty="0" err="1" smtClean="0">
                <a:solidFill>
                  <a:srgbClr val="FFA524"/>
                </a:solidFill>
              </a:rPr>
              <a:t>a,c</a:t>
            </a:r>
            <a:r>
              <a:rPr lang="it-IT" b="1" dirty="0" smtClean="0">
                <a:solidFill>
                  <a:srgbClr val="FFA524"/>
                </a:solidFill>
              </a:rPr>
              <a:t>) è contenuto nella regione gialla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ossia, a &gt; 1 e c &gt; 1</a:t>
            </a:r>
          </a:p>
          <a:p>
            <a:pPr lvl="1"/>
            <a:r>
              <a:rPr lang="it-IT" b="1" dirty="0" smtClean="0">
                <a:solidFill>
                  <a:srgbClr val="FFA524"/>
                </a:solidFill>
              </a:rPr>
              <a:t>lo stato A si diffonde immediatamente, senza che alcun nodo passi nello stato A</a:t>
            </a:r>
            <a:r>
              <a:rPr lang="it-IT" b="1" dirty="0" smtClean="0">
                <a:solidFill>
                  <a:srgbClr val="FFC000"/>
                </a:solidFill>
              </a:rPr>
              <a:t>B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b="1" dirty="0">
                <a:solidFill>
                  <a:srgbClr val="00B050"/>
                </a:solidFill>
              </a:rPr>
              <a:t>S</a:t>
            </a:r>
            <a:r>
              <a:rPr lang="it-IT" b="1" dirty="0" smtClean="0">
                <a:solidFill>
                  <a:srgbClr val="00B050"/>
                </a:solidFill>
              </a:rPr>
              <a:t>e (</a:t>
            </a:r>
            <a:r>
              <a:rPr lang="it-IT" b="1" dirty="0" err="1" smtClean="0">
                <a:solidFill>
                  <a:srgbClr val="00B050"/>
                </a:solidFill>
              </a:rPr>
              <a:t>a,c</a:t>
            </a:r>
            <a:r>
              <a:rPr lang="it-IT" b="1" dirty="0" smtClean="0">
                <a:solidFill>
                  <a:srgbClr val="00B050"/>
                </a:solidFill>
              </a:rPr>
              <a:t>) è contenuto nella zona verde</a:t>
            </a:r>
          </a:p>
          <a:p>
            <a:pPr lvl="2"/>
            <a:r>
              <a:rPr lang="it-IT" dirty="0" smtClean="0">
                <a:solidFill>
                  <a:schemeClr val="tx1"/>
                </a:solidFill>
              </a:rPr>
              <a:t>ossia, a &gt; 1 e c &lt; 1 e c &lt; a </a:t>
            </a:r>
            <a:r>
              <a:rPr lang="it-IT" dirty="0">
                <a:solidFill>
                  <a:schemeClr val="tx1"/>
                </a:solidFill>
              </a:rPr>
              <a:t>–</a:t>
            </a:r>
            <a:r>
              <a:rPr lang="it-IT" dirty="0" smtClean="0">
                <a:solidFill>
                  <a:schemeClr val="tx1"/>
                </a:solidFill>
              </a:rPr>
              <a:t> 1</a:t>
            </a:r>
          </a:p>
          <a:p>
            <a:pPr lvl="1"/>
            <a:r>
              <a:rPr lang="it-IT" b="1" dirty="0" smtClean="0">
                <a:solidFill>
                  <a:srgbClr val="00B050"/>
                </a:solidFill>
              </a:rPr>
              <a:t>dopo una fase transitoria, in cui i nodi adottano lo stato AB, prende piede definitivamente lo stato A</a:t>
            </a:r>
          </a:p>
          <a:p>
            <a:pPr lvl="1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600" dirty="0" smtClean="0">
                <a:solidFill>
                  <a:schemeClr val="tx1"/>
                </a:solidFill>
              </a:rPr>
              <a:t>NB: per semplicità, non abbiamo analizzato le uguaglianze (a=1, c=1, c=a-1)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9" t="55772" r="6220" b="4841"/>
          <a:stretch/>
        </p:blipFill>
        <p:spPr>
          <a:xfrm>
            <a:off x="8031793" y="1216477"/>
            <a:ext cx="3821703" cy="19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8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Diffusione in presenza di compatibilità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52244" y="833706"/>
            <a:ext cx="9354732" cy="580127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Riassumendo:</a:t>
            </a:r>
          </a:p>
          <a:p>
            <a:pPr lvl="4"/>
            <a:endParaRPr lang="it-IT" sz="800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>
                <a:solidFill>
                  <a:schemeClr val="tx1"/>
                </a:solidFill>
              </a:rPr>
              <a:t>lo stato A non si </a:t>
            </a:r>
            <a:r>
              <a:rPr lang="it-IT" sz="1800" dirty="0" smtClean="0">
                <a:solidFill>
                  <a:schemeClr val="tx1"/>
                </a:solidFill>
              </a:rPr>
              <a:t>diffonde se A </a:t>
            </a:r>
            <a:r>
              <a:rPr lang="it-IT" sz="1800" dirty="0">
                <a:solidFill>
                  <a:schemeClr val="tx1"/>
                </a:solidFill>
              </a:rPr>
              <a:t>è peggiore di B, oppure </a:t>
            </a:r>
            <a:r>
              <a:rPr lang="it-IT" sz="1800" dirty="0" smtClean="0">
                <a:solidFill>
                  <a:schemeClr val="tx1"/>
                </a:solidFill>
              </a:rPr>
              <a:t>se A </a:t>
            </a:r>
            <a:r>
              <a:rPr lang="it-IT" sz="1800" dirty="0">
                <a:solidFill>
                  <a:schemeClr val="tx1"/>
                </a:solidFill>
              </a:rPr>
              <a:t>è migliore di B ma </a:t>
            </a:r>
            <a:r>
              <a:rPr lang="it-IT" sz="1800" dirty="0" smtClean="0">
                <a:solidFill>
                  <a:schemeClr val="tx1"/>
                </a:solidFill>
              </a:rPr>
              <a:t>il </a:t>
            </a:r>
            <a:r>
              <a:rPr lang="it-IT" sz="1800" dirty="0">
                <a:solidFill>
                  <a:schemeClr val="tx1"/>
                </a:solidFill>
              </a:rPr>
              <a:t>costo di AB è elevato quando rapportato al beneficio </a:t>
            </a:r>
            <a:r>
              <a:rPr lang="it-IT" sz="1800" dirty="0" smtClean="0">
                <a:solidFill>
                  <a:schemeClr val="tx1"/>
                </a:solidFill>
              </a:rPr>
              <a:t>di </a:t>
            </a:r>
            <a:r>
              <a:rPr lang="it-IT" sz="1800" dirty="0">
                <a:solidFill>
                  <a:schemeClr val="tx1"/>
                </a:solidFill>
              </a:rPr>
              <a:t>poter usare A</a:t>
            </a: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ossia, se a  &lt; 1 oppure a &gt; 1 e c &gt; 1 e c &gt; a </a:t>
            </a:r>
            <a:r>
              <a:rPr lang="it-IT" sz="1600" dirty="0">
                <a:solidFill>
                  <a:schemeClr val="tx1"/>
                </a:solidFill>
              </a:rPr>
              <a:t>– </a:t>
            </a:r>
            <a:r>
              <a:rPr lang="it-IT" sz="1600" dirty="0" smtClean="0">
                <a:solidFill>
                  <a:schemeClr val="tx1"/>
                </a:solidFill>
              </a:rPr>
              <a:t>1</a:t>
            </a:r>
          </a:p>
          <a:p>
            <a:pPr lvl="8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Lo </a:t>
            </a:r>
            <a:r>
              <a:rPr lang="it-IT" sz="1800" dirty="0">
                <a:solidFill>
                  <a:schemeClr val="tx1"/>
                </a:solidFill>
              </a:rPr>
              <a:t>stato A si diffonde immediatamente, senza che alcun nodo passi nello stato </a:t>
            </a:r>
            <a:r>
              <a:rPr lang="it-IT" sz="1800" dirty="0" smtClean="0">
                <a:solidFill>
                  <a:schemeClr val="tx1"/>
                </a:solidFill>
              </a:rPr>
              <a:t>AB se </a:t>
            </a:r>
            <a:r>
              <a:rPr lang="it-IT" sz="1800" dirty="0">
                <a:solidFill>
                  <a:schemeClr val="tx1"/>
                </a:solidFill>
              </a:rPr>
              <a:t>A è migliore di B </a:t>
            </a:r>
            <a:r>
              <a:rPr lang="it-IT" sz="1800" dirty="0" smtClean="0">
                <a:solidFill>
                  <a:schemeClr val="tx1"/>
                </a:solidFill>
              </a:rPr>
              <a:t>e, inoltre, </a:t>
            </a:r>
            <a:r>
              <a:rPr lang="it-IT" sz="1800" dirty="0">
                <a:solidFill>
                  <a:schemeClr val="tx1"/>
                </a:solidFill>
              </a:rPr>
              <a:t>il costo </a:t>
            </a:r>
            <a:r>
              <a:rPr lang="it-IT" sz="1800" dirty="0" smtClean="0">
                <a:solidFill>
                  <a:schemeClr val="tx1"/>
                </a:solidFill>
              </a:rPr>
              <a:t>di AB è elevato </a:t>
            </a:r>
            <a:endParaRPr lang="it-IT" sz="1800" dirty="0">
              <a:solidFill>
                <a:schemeClr val="tx1"/>
              </a:solidFill>
            </a:endParaRP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ossia, a &gt; 1 e c &gt; 1</a:t>
            </a:r>
          </a:p>
          <a:p>
            <a:pPr lvl="6"/>
            <a:endParaRPr lang="it-IT" dirty="0" smtClean="0">
              <a:solidFill>
                <a:schemeClr val="tx1"/>
              </a:solidFill>
            </a:endParaRPr>
          </a:p>
          <a:p>
            <a:pPr lvl="1"/>
            <a:r>
              <a:rPr lang="it-IT" sz="1800" dirty="0" smtClean="0">
                <a:solidFill>
                  <a:schemeClr val="tx1"/>
                </a:solidFill>
              </a:rPr>
              <a:t>Dopo </a:t>
            </a:r>
            <a:r>
              <a:rPr lang="it-IT" sz="1800" dirty="0">
                <a:solidFill>
                  <a:schemeClr val="tx1"/>
                </a:solidFill>
              </a:rPr>
              <a:t>una fase transitoria, in cui i nodi adottano lo stato AB, prende piede definitivamente lo stato </a:t>
            </a:r>
            <a:r>
              <a:rPr lang="it-IT" sz="1800" dirty="0" smtClean="0">
                <a:solidFill>
                  <a:schemeClr val="tx1"/>
                </a:solidFill>
              </a:rPr>
              <a:t>A se </a:t>
            </a:r>
            <a:r>
              <a:rPr lang="it-IT" sz="1800" dirty="0" smtClean="0">
                <a:solidFill>
                  <a:schemeClr val="tx1"/>
                </a:solidFill>
              </a:rPr>
              <a:t>B </a:t>
            </a:r>
            <a:r>
              <a:rPr lang="it-IT" sz="1800" dirty="0">
                <a:solidFill>
                  <a:schemeClr val="tx1"/>
                </a:solidFill>
              </a:rPr>
              <a:t>è peggiore di </a:t>
            </a:r>
            <a:r>
              <a:rPr lang="it-IT" sz="1800" dirty="0" smtClean="0">
                <a:solidFill>
                  <a:schemeClr val="tx1"/>
                </a:solidFill>
              </a:rPr>
              <a:t>A </a:t>
            </a:r>
            <a:r>
              <a:rPr lang="it-IT" sz="1800" dirty="0" smtClean="0">
                <a:solidFill>
                  <a:schemeClr val="tx1"/>
                </a:solidFill>
              </a:rPr>
              <a:t>e, inoltre, </a:t>
            </a:r>
            <a:r>
              <a:rPr lang="it-IT" sz="1800" dirty="0">
                <a:solidFill>
                  <a:schemeClr val="tx1"/>
                </a:solidFill>
              </a:rPr>
              <a:t>il costo di AB è </a:t>
            </a:r>
            <a:r>
              <a:rPr lang="it-IT" sz="1800" dirty="0" smtClean="0">
                <a:solidFill>
                  <a:schemeClr val="tx1"/>
                </a:solidFill>
              </a:rPr>
              <a:t>basso sia </a:t>
            </a:r>
            <a:r>
              <a:rPr lang="it-IT" sz="1800" dirty="0">
                <a:solidFill>
                  <a:schemeClr val="tx1"/>
                </a:solidFill>
              </a:rPr>
              <a:t>in assoluto </a:t>
            </a:r>
            <a:r>
              <a:rPr lang="it-IT" sz="1800" dirty="0" smtClean="0">
                <a:solidFill>
                  <a:schemeClr val="tx1"/>
                </a:solidFill>
              </a:rPr>
              <a:t>che in relazione al beneficio di poter usare A</a:t>
            </a:r>
            <a:endParaRPr lang="it-IT" sz="1800" dirty="0">
              <a:solidFill>
                <a:schemeClr val="tx1"/>
              </a:solidFill>
            </a:endParaRPr>
          </a:p>
          <a:p>
            <a:pPr lvl="2"/>
            <a:r>
              <a:rPr lang="it-IT" sz="1600" dirty="0" smtClean="0">
                <a:solidFill>
                  <a:schemeClr val="tx1"/>
                </a:solidFill>
              </a:rPr>
              <a:t>ossia, a &lt; 1 e c &lt; 1 e c &lt; a </a:t>
            </a:r>
            <a:r>
              <a:rPr lang="it-IT" sz="1600" dirty="0">
                <a:solidFill>
                  <a:schemeClr val="tx1"/>
                </a:solidFill>
              </a:rPr>
              <a:t>–</a:t>
            </a:r>
            <a:r>
              <a:rPr lang="it-IT" sz="1600" dirty="0" smtClean="0">
                <a:solidFill>
                  <a:schemeClr val="tx1"/>
                </a:solidFill>
              </a:rPr>
              <a:t> 1</a:t>
            </a:r>
          </a:p>
          <a:p>
            <a:pPr lvl="6"/>
            <a:endParaRPr lang="it-IT" dirty="0" smtClean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E questo conferma il risultato dello studio qualitativo in </a:t>
            </a:r>
            <a:r>
              <a:rPr lang="it-IT" dirty="0">
                <a:solidFill>
                  <a:schemeClr val="tx1"/>
                </a:solidFill>
              </a:rPr>
              <a:t>[</a:t>
            </a:r>
            <a:r>
              <a:rPr lang="it-IT" dirty="0" err="1">
                <a:solidFill>
                  <a:schemeClr val="tx1"/>
                </a:solidFill>
              </a:rPr>
              <a:t>Kleinberg</a:t>
            </a:r>
            <a:r>
              <a:rPr lang="it-IT" dirty="0">
                <a:solidFill>
                  <a:schemeClr val="tx1"/>
                </a:solidFill>
              </a:rPr>
              <a:t> et al., 2007] </a:t>
            </a:r>
            <a:endParaRPr lang="it-IT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Processi di diffusione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41092" y="911765"/>
            <a:ext cx="9598929" cy="5868176"/>
          </a:xfrm>
        </p:spPr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Vogliamo modellare il processo di diffusione in una rete e, per farlo dobbiamo stabilire le regole in base alle quali un nodo decide di cambiare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comportamento, opinione, prodotto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Intanto, definiamo un modello di decisioni </a:t>
            </a:r>
            <a:r>
              <a:rPr lang="it-IT" i="1" dirty="0" smtClean="0">
                <a:solidFill>
                  <a:schemeClr val="tx1"/>
                </a:solidFill>
              </a:rPr>
              <a:t>individuali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ossia, non vi è coalizzazione di gruppi di nodi per prendere collettivamente la stessa decisione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nel quale le scelte dei nodi sono guidate da motivazioni di puro interesse personale: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la spinta a cambiare è tanto maggiore quanto maggiore è il vantaggio che si prevede che deriverà dal cambiamento</a:t>
            </a:r>
          </a:p>
          <a:p>
            <a:r>
              <a:rPr lang="it-IT" dirty="0">
                <a:solidFill>
                  <a:schemeClr val="tx1"/>
                </a:solidFill>
              </a:rPr>
              <a:t>Assumiamo che nella rete sia stabilizzato un certo stato delle cose B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ad esempio, tutti gli individui nella rete utilizzano lo stesso sistema operativo B</a:t>
            </a:r>
          </a:p>
          <a:p>
            <a:r>
              <a:rPr lang="it-IT" dirty="0">
                <a:solidFill>
                  <a:schemeClr val="tx1"/>
                </a:solidFill>
              </a:rPr>
              <a:t>e che, ad un certo istante, alcuni individui cambino il loro stato in A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ad esempio, viene lanciato sul mercato un nuovo sistema operativo A, e, a fini promozionali, viene dato gratuitamente ad un certo insieme di individui</a:t>
            </a:r>
          </a:p>
          <a:p>
            <a:r>
              <a:rPr lang="it-IT" dirty="0">
                <a:solidFill>
                  <a:schemeClr val="tx1"/>
                </a:solidFill>
              </a:rPr>
              <a:t>In quali casi un individuo decide di cambiare il proprio stato da B ad A</a:t>
            </a:r>
            <a:r>
              <a:rPr lang="it-IT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it-IT" u="sng" dirty="0">
                <a:solidFill>
                  <a:schemeClr val="tx1"/>
                </a:solidFill>
              </a:rPr>
              <a:t>A</a:t>
            </a:r>
            <a:r>
              <a:rPr lang="it-IT" u="sng" dirty="0" smtClean="0">
                <a:solidFill>
                  <a:schemeClr val="tx1"/>
                </a:solidFill>
              </a:rPr>
              <a:t>ssumendo  che chi è nello stato A non torni mai in B</a:t>
            </a:r>
            <a:endParaRPr lang="it-IT" u="sng" dirty="0" smtClean="0">
              <a:solidFill>
                <a:srgbClr val="162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2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Processi di diffusione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52604" y="1045579"/>
            <a:ext cx="9598929" cy="5540416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Modelliamo il processo di diffusione 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individuale e </a:t>
            </a:r>
            <a:r>
              <a:rPr lang="it-IT" dirty="0">
                <a:solidFill>
                  <a:schemeClr val="tx1"/>
                </a:solidFill>
              </a:rPr>
              <a:t>b</a:t>
            </a:r>
            <a:r>
              <a:rPr lang="it-IT" dirty="0" smtClean="0">
                <a:solidFill>
                  <a:schemeClr val="tx1"/>
                </a:solidFill>
              </a:rPr>
              <a:t>asato sul vantaggio personale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mediante un Network </a:t>
            </a:r>
            <a:r>
              <a:rPr lang="it-IT" dirty="0" err="1" smtClean="0">
                <a:solidFill>
                  <a:schemeClr val="tx1"/>
                </a:solidFill>
              </a:rPr>
              <a:t>Coordination</a:t>
            </a:r>
            <a:r>
              <a:rPr lang="it-IT" dirty="0" smtClean="0">
                <a:solidFill>
                  <a:schemeClr val="tx1"/>
                </a:solidFill>
              </a:rPr>
              <a:t> Game</a:t>
            </a:r>
          </a:p>
          <a:p>
            <a:r>
              <a:rPr lang="it-IT" dirty="0">
                <a:solidFill>
                  <a:schemeClr val="tx1"/>
                </a:solidFill>
              </a:rPr>
              <a:t>S</a:t>
            </a:r>
            <a:r>
              <a:rPr lang="it-IT" dirty="0" smtClean="0">
                <a:solidFill>
                  <a:schemeClr val="tx1"/>
                </a:solidFill>
              </a:rPr>
              <a:t>ia (</a:t>
            </a:r>
            <a:r>
              <a:rPr lang="it-IT" dirty="0" err="1" smtClean="0">
                <a:solidFill>
                  <a:schemeClr val="tx1"/>
                </a:solidFill>
              </a:rPr>
              <a:t>u,v</a:t>
            </a:r>
            <a:r>
              <a:rPr lang="it-IT" dirty="0" smtClean="0">
                <a:solidFill>
                  <a:schemeClr val="tx1"/>
                </a:solidFill>
              </a:rPr>
              <a:t>) un arco della rete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assumiamo che il beneficio reciproco di adottare A o B sia quello  illustrato in tabella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chemeClr val="tx1"/>
              </a:solidFill>
            </a:endParaRPr>
          </a:p>
          <a:p>
            <a:endParaRPr lang="it-IT" dirty="0" smtClean="0">
              <a:solidFill>
                <a:schemeClr val="tx1"/>
              </a:solidFill>
            </a:endParaRPr>
          </a:p>
          <a:p>
            <a:pPr lvl="6"/>
            <a:endParaRPr lang="it-IT" sz="800" dirty="0">
              <a:solidFill>
                <a:schemeClr val="tx1"/>
              </a:solidFill>
            </a:endParaRP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se u e v adottano entrambi A allora entrambi hanno un profitto pari ad a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se u e v adottano entrambi </a:t>
            </a:r>
            <a:r>
              <a:rPr lang="it-IT" dirty="0" smtClean="0">
                <a:solidFill>
                  <a:schemeClr val="tx1"/>
                </a:solidFill>
              </a:rPr>
              <a:t>B </a:t>
            </a:r>
            <a:r>
              <a:rPr lang="it-IT" dirty="0">
                <a:solidFill>
                  <a:schemeClr val="tx1"/>
                </a:solidFill>
              </a:rPr>
              <a:t>allora entrambi hanno un profitto pari </a:t>
            </a:r>
            <a:r>
              <a:rPr lang="it-IT" dirty="0" smtClean="0">
                <a:solidFill>
                  <a:schemeClr val="tx1"/>
                </a:solidFill>
              </a:rPr>
              <a:t>a b</a:t>
            </a:r>
          </a:p>
          <a:p>
            <a:pPr lvl="1"/>
            <a:r>
              <a:rPr lang="it-IT" dirty="0" smtClean="0">
                <a:solidFill>
                  <a:schemeClr val="tx1"/>
                </a:solidFill>
              </a:rPr>
              <a:t>altrimenti nessuno dei due ha alcun profitto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 smtClean="0">
              <a:solidFill>
                <a:srgbClr val="162DCF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8" t="66496" r="27845" b="8359"/>
          <a:stretch/>
        </p:blipFill>
        <p:spPr>
          <a:xfrm>
            <a:off x="4393590" y="3021980"/>
            <a:ext cx="2714524" cy="15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5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Processi di diffusione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t-IT" dirty="0" smtClean="0">
                    <a:solidFill>
                      <a:schemeClr val="tx1"/>
                    </a:solidFill>
                  </a:rPr>
                  <a:t>Ma un nodo nella rete ha, in generale, più di un vicino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Cosa accade quando qualcuno dei vicini di un nodo u è nello stato A e qualcun altro è nello stato B?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Semplicemente, detti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il numero di vicini di u nello stato A </a:t>
                </a:r>
                <a:r>
                  <a:rPr lang="it-IT" dirty="0">
                    <a:solidFill>
                      <a:schemeClr val="tx1"/>
                    </a:solidFill>
                  </a:rPr>
                  <a:t>e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il numero di vicini di u nello stato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B: 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se u rimane nello stato B ha un profitto pari a b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dirty="0">
                    <a:solidFill>
                      <a:schemeClr val="tx1"/>
                    </a:solidFill>
                  </a:rPr>
                  <a:t>se u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passa allo stato A </a:t>
                </a:r>
                <a:r>
                  <a:rPr lang="it-IT" dirty="0">
                    <a:solidFill>
                      <a:schemeClr val="tx1"/>
                    </a:solidFill>
                  </a:rPr>
                  <a:t>ha un profitto pari a 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u rimane nello stato B se b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&gt; a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endParaRPr lang="it-IT" baseline="-250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it-IT" dirty="0" smtClean="0">
                    <a:solidFill>
                      <a:schemeClr val="tx1"/>
                    </a:solidFill>
                  </a:rPr>
                  <a:t>u passa allo stato A se a 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n</a:t>
                </a:r>
                <a:r>
                  <a:rPr lang="it-IT" b="1" baseline="-25000" dirty="0" err="1" smtClean="0">
                    <a:solidFill>
                      <a:srgbClr val="162DCF"/>
                    </a:solidFill>
                  </a:rPr>
                  <a:t>A</a:t>
                </a:r>
                <a:r>
                  <a:rPr lang="it-IT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162DCF"/>
                    </a:solidFill>
                  </a:rPr>
                  <a:t> b n</a:t>
                </a:r>
                <a:r>
                  <a:rPr lang="it-IT" b="1" baseline="-25000" dirty="0" smtClean="0">
                    <a:solidFill>
                      <a:srgbClr val="162DCF"/>
                    </a:solidFill>
                  </a:rPr>
                  <a:t>B</a:t>
                </a:r>
              </a:p>
              <a:p>
                <a:pPr lvl="1"/>
                <a:r>
                  <a:rPr lang="it-IT" dirty="0" smtClean="0">
                    <a:solidFill>
                      <a:schemeClr val="tx1"/>
                    </a:solidFill>
                  </a:rPr>
                  <a:t>si osservi che, a parità di profitto, u passa ad A (l’innovazione è preferibile al vecchio stato)</a:t>
                </a:r>
              </a:p>
              <a:p>
                <a:r>
                  <a:rPr lang="it-IT" dirty="0" smtClean="0">
                    <a:solidFill>
                      <a:schemeClr val="tx1"/>
                    </a:solidFill>
                  </a:rPr>
                  <a:t>ossia, poiché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B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 = |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(u)| - </a:t>
                </a:r>
                <a:r>
                  <a:rPr lang="it-IT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dirty="0" smtClean="0">
                    <a:solidFill>
                      <a:schemeClr val="tx1"/>
                    </a:solidFill>
                  </a:rPr>
                  <a:t>,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u passa allo stato A se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a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b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(|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(u)|- </a:t>
                </a:r>
                <a:r>
                  <a:rPr lang="it-IT" sz="1800" dirty="0" err="1" smtClean="0">
                    <a:solidFill>
                      <a:schemeClr val="tx1"/>
                    </a:solidFill>
                  </a:rPr>
                  <a:t>n</a:t>
                </a:r>
                <a:r>
                  <a:rPr lang="it-IT" sz="1800" baseline="-25000" dirty="0" err="1" smtClean="0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𝐀</m:t>
                            </m:r>
                          </m:sub>
                        </m:sSub>
                      </m:num>
                      <m:den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162DC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b="1" i="1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it-IT" sz="1800" b="1" i="1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𝐍</m:t>
                            </m:r>
                            <m:d>
                              <m:dPr>
                                <m:ctrlPr>
                                  <a:rPr lang="it-IT" sz="1800" b="1" i="1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1" i="0" smtClean="0">
                                    <a:solidFill>
                                      <a:srgbClr val="162DCF"/>
                                    </a:solidFill>
                                    <a:latin typeface="Cambria Math" charset="0"/>
                                  </a:rPr>
                                  <m:t>𝐮</m:t>
                                </m:r>
                              </m:e>
                            </m:d>
                          </m:e>
                        </m:d>
                        <m:r>
                          <a:rPr lang="it-IT" sz="1800" b="1" i="0" smtClean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it-IT" sz="1800" b="1" i="0" smtClean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𝐀</m:t>
                            </m:r>
                          </m:sub>
                        </m:sSub>
                      </m:num>
                      <m:den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it-IT" sz="1800" b="1" i="1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1800" b="1" i="0">
                                <a:solidFill>
                                  <a:srgbClr val="162DCF"/>
                                </a:solidFill>
                                <a:latin typeface="Cambria Math" charset="0"/>
                              </a:rPr>
                              <m:t>𝐮</m:t>
                            </m:r>
                          </m:e>
                        </m:d>
                        <m:r>
                          <a:rPr lang="it-IT" sz="1800" b="1" i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b="1" dirty="0" smtClean="0">
                    <a:solidFill>
                      <a:srgbClr val="162DCF"/>
                    </a:solidFill>
                  </a:rPr>
                  <a:t> b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detto </a:t>
                </a:r>
                <a:r>
                  <a:rPr lang="it-IT" sz="1600" dirty="0" err="1" smtClean="0">
                    <a:solidFill>
                      <a:schemeClr val="tx1"/>
                    </a:solidFill>
                  </a:rPr>
                  <a:t>p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</m:sub>
                        </m:sSub>
                      </m:num>
                      <m:den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d>
                          <m:dPr>
                            <m:ctrlP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18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u</m:t>
                            </m:r>
                          </m:e>
                        </m:d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</a:rPr>
                  <a:t> , se </a:t>
                </a:r>
                <a:r>
                  <a:rPr lang="it-IT" sz="1600" b="1" dirty="0" smtClean="0">
                    <a:solidFill>
                      <a:srgbClr val="DD51E7"/>
                    </a:solidFill>
                  </a:rPr>
                  <a:t>pa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sz="1600" b="1" dirty="0" smtClean="0">
                    <a:solidFill>
                      <a:srgbClr val="DD51E7"/>
                    </a:solidFill>
                  </a:rPr>
                  <a:t> (1-p)b</a:t>
                </a:r>
              </a:p>
              <a:p>
                <a:pPr marL="342900" lvl="1" indent="-342900"/>
                <a:r>
                  <a:rPr lang="it-IT" sz="1800" b="1" dirty="0" smtClean="0">
                    <a:solidFill>
                      <a:srgbClr val="DD51E7"/>
                    </a:solidFill>
                  </a:rPr>
                  <a:t>u passa allo stato A se, detta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la frazione dei vicini di u che è in A, vale che 							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1" i="1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𝐛</m:t>
                        </m:r>
                      </m:num>
                      <m:den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𝐛</m:t>
                        </m:r>
                      </m:den>
                    </m:f>
                  </m:oMath>
                </a14:m>
                <a:endParaRPr lang="it-IT" sz="24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04" y="1045579"/>
                <a:ext cx="9598929" cy="5540416"/>
              </a:xfrm>
              <a:blipFill rotWithShape="0">
                <a:blip r:embed="rId2"/>
                <a:stretch>
                  <a:fillRect l="-317" t="-771" r="-6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4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0112" y="119604"/>
            <a:ext cx="8911687" cy="92597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Processi di diffusione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b="1" dirty="0" smtClean="0">
                    <a:solidFill>
                      <a:srgbClr val="DD51E7"/>
                    </a:solidFill>
                  </a:rPr>
                  <a:t>u passa allo stato A se, detta 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la frazione dei vicini di u che è in A, vale che 							</a:t>
                </a:r>
                <a:r>
                  <a:rPr lang="it-IT" sz="1800" b="1" dirty="0" err="1" smtClean="0">
                    <a:solidFill>
                      <a:srgbClr val="DD51E7"/>
                    </a:solidFill>
                  </a:rPr>
                  <a:t>p</a:t>
                </a:r>
                <a:r>
                  <a:rPr lang="it-IT" sz="1800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D51E7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t-IT" b="1" dirty="0" smtClean="0">
                    <a:solidFill>
                      <a:srgbClr val="DD51E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1" i="1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𝐛</m:t>
                        </m:r>
                      </m:num>
                      <m:den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2400" b="1" i="0" dirty="0" smtClean="0">
                            <a:solidFill>
                              <a:srgbClr val="DD51E7"/>
                            </a:solidFill>
                            <a:latin typeface="Cambria Math" charset="0"/>
                          </a:rPr>
                          <m:t>𝐛</m:t>
                        </m:r>
                      </m:den>
                    </m:f>
                  </m:oMath>
                </a14:m>
                <a:endParaRPr lang="it-IT" sz="2400" b="1" dirty="0" smtClean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chiamiamo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1" i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sz="24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𝐛</m:t>
                        </m:r>
                      </m:num>
                      <m:den>
                        <m:r>
                          <a:rPr lang="it-IT" sz="24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it-IT" sz="24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it-IT" sz="2400" b="1" dirty="0">
                            <a:solidFill>
                              <a:srgbClr val="162DCF"/>
                            </a:solidFill>
                            <a:latin typeface="Cambria Math" charset="0"/>
                          </a:rPr>
                          <m:t>𝐛</m:t>
                        </m:r>
                      </m:den>
                    </m:f>
                  </m:oMath>
                </a14:m>
                <a:r>
                  <a:rPr lang="it-IT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la </a:t>
                </a:r>
                <a:r>
                  <a:rPr lang="it-IT" sz="1800" b="1" dirty="0" smtClean="0">
                    <a:solidFill>
                      <a:srgbClr val="162DCF"/>
                    </a:solidFill>
                  </a:rPr>
                  <a:t>soglia di adozione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di A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Quando </a:t>
                </a:r>
                <a:r>
                  <a:rPr lang="it-IT" sz="1800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 è molto piccolo, occorrono pochi vicini nello stato A per indurre un nodo a cambiare stato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</a:t>
                </a:r>
                <a:r>
                  <a:rPr lang="it-IT" sz="1600" b="1" dirty="0" err="1" smtClean="0">
                    <a:solidFill>
                      <a:srgbClr val="162DCF"/>
                    </a:solidFill>
                  </a:rPr>
                  <a:t>q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 è molto piccolo quando a è molto più grande di b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ossia, quando lo stato A è molto migliore dello stato B</a:t>
                </a: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Quando </a:t>
                </a:r>
                <a:r>
                  <a:rPr lang="it-IT" sz="1800" dirty="0">
                    <a:solidFill>
                      <a:schemeClr val="tx1"/>
                    </a:solidFill>
                  </a:rPr>
                  <a:t>a = b occorrono almeno la metà dei vicini nello stato A per indurre un nodo a cambiare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stato</a:t>
                </a: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e questo accade quando lo stato A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confrontabile con lo stato B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 smtClean="0">
                    <a:solidFill>
                      <a:schemeClr val="tx1"/>
                    </a:solidFill>
                  </a:rPr>
                  <a:t>Infine, </a:t>
                </a:r>
                <a:r>
                  <a:rPr lang="it-IT" sz="1800" dirty="0">
                    <a:solidFill>
                      <a:schemeClr val="tx1"/>
                    </a:solidFill>
                  </a:rPr>
                  <a:t>quando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a </a:t>
                </a:r>
                <a:r>
                  <a:rPr lang="it-IT" sz="1800" dirty="0">
                    <a:solidFill>
                      <a:schemeClr val="tx1"/>
                    </a:solidFill>
                  </a:rPr>
                  <a:t>è molto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più piccolo di b, </a:t>
                </a:r>
                <a:r>
                  <a:rPr lang="it-IT" sz="1800" dirty="0">
                    <a:solidFill>
                      <a:schemeClr val="tx1"/>
                    </a:solidFill>
                  </a:rPr>
                  <a:t>occorrono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molti vicini </a:t>
                </a:r>
                <a:r>
                  <a:rPr lang="it-IT" sz="1800" dirty="0">
                    <a:solidFill>
                      <a:schemeClr val="tx1"/>
                    </a:solidFill>
                  </a:rPr>
                  <a:t>nello stato A per indurre un nodo a cambiare </a:t>
                </a:r>
                <a:r>
                  <a:rPr lang="it-IT" sz="1800" dirty="0" smtClean="0">
                    <a:solidFill>
                      <a:schemeClr val="tx1"/>
                    </a:solidFill>
                  </a:rPr>
                  <a:t>stato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questo accade </a:t>
                </a:r>
                <a:r>
                  <a:rPr lang="it-IT" sz="1600" dirty="0">
                    <a:solidFill>
                      <a:schemeClr val="tx1"/>
                    </a:solidFill>
                  </a:rPr>
                  <a:t>quando lo stato A è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peggiore dello </a:t>
                </a:r>
                <a:r>
                  <a:rPr lang="it-IT" sz="1600" dirty="0">
                    <a:solidFill>
                      <a:schemeClr val="tx1"/>
                    </a:solidFill>
                  </a:rPr>
                  <a:t>stato </a:t>
                </a:r>
                <a:r>
                  <a:rPr lang="it-IT" sz="1600" dirty="0" smtClean="0">
                    <a:solidFill>
                      <a:schemeClr val="tx1"/>
                    </a:solidFill>
                  </a:rPr>
                  <a:t>B</a:t>
                </a:r>
              </a:p>
              <a:p>
                <a:pPr marL="742950" lvl="2" indent="-342900"/>
                <a:r>
                  <a:rPr lang="it-IT" sz="1600" dirty="0" smtClean="0">
                    <a:solidFill>
                      <a:schemeClr val="tx1"/>
                    </a:solidFill>
                  </a:rPr>
                  <a:t>e quindi è faticoso / costoso / rischioso adottare A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342900" lvl="1" indent="-342900"/>
                <a:endParaRPr lang="it-IT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8000" y="900613"/>
                <a:ext cx="9598929" cy="5857026"/>
              </a:xfrm>
              <a:blipFill rotWithShape="0">
                <a:blip r:embed="rId2"/>
                <a:stretch>
                  <a:fillRect l="-444" t="-6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66304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18241</TotalTime>
  <Words>4645</Words>
  <Application>Microsoft Macintosh PowerPoint</Application>
  <PresentationFormat>Widescreen</PresentationFormat>
  <Paragraphs>596</Paragraphs>
  <Slides>54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1" baseType="lpstr">
      <vt:lpstr>Ayuthaya</vt:lpstr>
      <vt:lpstr>Calibri</vt:lpstr>
      <vt:lpstr>Cambria Math</vt:lpstr>
      <vt:lpstr>Century Gothic</vt:lpstr>
      <vt:lpstr>Wingdings 3</vt:lpstr>
      <vt:lpstr>Arial</vt:lpstr>
      <vt:lpstr>Filo</vt:lpstr>
      <vt:lpstr>Processi di diffusione</vt:lpstr>
      <vt:lpstr>Azioni e relazioni</vt:lpstr>
      <vt:lpstr>Omofilia</vt:lpstr>
      <vt:lpstr>Omofilia</vt:lpstr>
      <vt:lpstr>Processi di diffusione</vt:lpstr>
      <vt:lpstr>Processi di diffusione</vt:lpstr>
      <vt:lpstr>Processi di diffusione</vt:lpstr>
      <vt:lpstr>Processi di diffusione</vt:lpstr>
      <vt:lpstr>Processi di diffusione</vt:lpstr>
      <vt:lpstr>Game e configurazioni di equilibrio</vt:lpstr>
      <vt:lpstr>Esempi di processi di diffusione</vt:lpstr>
      <vt:lpstr>Diffusione e cascate complete</vt:lpstr>
      <vt:lpstr>Diffusione e cascate complete</vt:lpstr>
      <vt:lpstr>Diffusione e cascate complete</vt:lpstr>
      <vt:lpstr>Cascate e clusters</vt:lpstr>
      <vt:lpstr>Cascate e clusters</vt:lpstr>
      <vt:lpstr>Cascate e clusters</vt:lpstr>
      <vt:lpstr>Il ruolo dei weak ties</vt:lpstr>
      <vt:lpstr>Clusters e Marketing virale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Capacità di cascata</vt:lpstr>
      <vt:lpstr>Nodi eterogenei</vt:lpstr>
      <vt:lpstr>Nodi eterogenei</vt:lpstr>
      <vt:lpstr>Nodi eterogenei</vt:lpstr>
      <vt:lpstr>Azione collettiva</vt:lpstr>
      <vt:lpstr>Azione collettiva</vt:lpstr>
      <vt:lpstr>Azione collettiva</vt:lpstr>
      <vt:lpstr>Azione collettiva</vt:lpstr>
      <vt:lpstr>Azione collettiva</vt:lpstr>
      <vt:lpstr>Azione collettiva: conclusioni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  <vt:lpstr>Diffusione in presenza di compatibilità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Utente di Microsoft Office</cp:lastModifiedBy>
  <cp:revision>677</cp:revision>
  <dcterms:created xsi:type="dcterms:W3CDTF">2020-03-06T09:19:14Z</dcterms:created>
  <dcterms:modified xsi:type="dcterms:W3CDTF">2020-11-30T12:43:43Z</dcterms:modified>
</cp:coreProperties>
</file>